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0" r:id="rId1"/>
  </p:sldMasterIdLst>
  <p:notesMasterIdLst>
    <p:notesMasterId r:id="rId35"/>
  </p:notesMasterIdLst>
  <p:sldIdLst>
    <p:sldId id="256" r:id="rId2"/>
    <p:sldId id="257" r:id="rId3"/>
    <p:sldId id="293" r:id="rId4"/>
    <p:sldId id="298" r:id="rId5"/>
    <p:sldId id="296" r:id="rId6"/>
    <p:sldId id="297" r:id="rId7"/>
    <p:sldId id="294" r:id="rId8"/>
    <p:sldId id="259" r:id="rId9"/>
    <p:sldId id="260" r:id="rId10"/>
    <p:sldId id="261" r:id="rId11"/>
    <p:sldId id="262" r:id="rId12"/>
    <p:sldId id="285" r:id="rId13"/>
    <p:sldId id="263" r:id="rId14"/>
    <p:sldId id="286" r:id="rId15"/>
    <p:sldId id="264" r:id="rId16"/>
    <p:sldId id="301" r:id="rId17"/>
    <p:sldId id="292" r:id="rId18"/>
    <p:sldId id="299" r:id="rId19"/>
    <p:sldId id="303" r:id="rId20"/>
    <p:sldId id="269" r:id="rId21"/>
    <p:sldId id="304" r:id="rId22"/>
    <p:sldId id="300" r:id="rId23"/>
    <p:sldId id="305" r:id="rId24"/>
    <p:sldId id="270" r:id="rId25"/>
    <p:sldId id="271" r:id="rId26"/>
    <p:sldId id="275" r:id="rId27"/>
    <p:sldId id="279" r:id="rId28"/>
    <p:sldId id="280" r:id="rId29"/>
    <p:sldId id="281" r:id="rId30"/>
    <p:sldId id="282" r:id="rId31"/>
    <p:sldId id="283" r:id="rId32"/>
    <p:sldId id="284" r:id="rId33"/>
    <p:sldId id="2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0961"/>
    <p:restoredTop sz="90000"/>
  </p:normalViewPr>
  <p:slideViewPr>
    <p:cSldViewPr snapToGrid="0" snapToObjects="1">
      <p:cViewPr>
        <p:scale>
          <a:sx n="66" d="100"/>
          <a:sy n="66" d="100"/>
        </p:scale>
        <p:origin x="240" y="56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2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10,100,000</a:t>
            </a:r>
            <a:r>
              <a:rPr lang="ko-KR" altLang="en-US"/>
              <a:t>개의 데이터를 나타냄</a:t>
            </a:r>
          </a:p>
          <a:p>
            <a:pPr marL="0" indent="0">
              <a:buNone/>
              <a:defRPr/>
            </a:pPr>
            <a:r>
              <a:rPr lang="ko-KR" altLang="en-US"/>
              <a:t>한 개체에 해당하는 </a:t>
            </a:r>
            <a:r>
              <a:rPr lang="en-US" altLang="ko-KR"/>
              <a:t>10,000</a:t>
            </a:r>
            <a:r>
              <a:rPr lang="ko-KR" altLang="en-US"/>
              <a:t>개의 데이터를 같은색으로 분류</a:t>
            </a:r>
          </a:p>
          <a:p>
            <a:pPr marL="0" indent="0">
              <a:buNone/>
              <a:defRPr/>
            </a:pPr>
            <a:r>
              <a:rPr lang="ko-KR" altLang="en-US"/>
              <a:t>가로축이</a:t>
            </a:r>
            <a:r>
              <a:rPr lang="en-US" altLang="ko-KR"/>
              <a:t> score,</a:t>
            </a:r>
            <a:r>
              <a:rPr lang="ko-KR" altLang="en-US"/>
              <a:t> 세로축이 </a:t>
            </a:r>
            <a:r>
              <a:rPr lang="en-US" altLang="ko-KR"/>
              <a:t>times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프로그래밍 결과와 자연의 개미들 움직임을 비교해보겠다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강화학습 설명</a:t>
            </a:r>
            <a:r>
              <a:rPr lang="en-US" altLang="ko-KR"/>
              <a:t>(</a:t>
            </a:r>
            <a:r>
              <a:rPr lang="ko-KR" altLang="en-US"/>
              <a:t>수정점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latin typeface="맑은 고딕"/>
              </a:rPr>
              <a:t>블록깨기를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맑은 고딕"/>
              </a:rPr>
              <a:t> 예시로</a:t>
            </a:r>
            <a:r>
              <a:rPr lang="en-US" altLang="ko-KR" b="0" i="0" u="none" strike="noStrike" dirty="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극단적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활용은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일차적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과정에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따른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단순한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결과와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진행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부진으로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이어질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수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있으며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극단적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탐험은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더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나은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상태가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없음에도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탐험하여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효율적인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알고리즘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구성에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방해가</a:t>
            </a:r>
            <a:r>
              <a:rPr b="0" i="0" u="none" strike="noStrike" dirty="0">
                <a:solidFill>
                  <a:srgbClr val="000000"/>
                </a:solidFill>
                <a:latin typeface="맑은 고딕"/>
              </a:rPr>
              <a:t> </a:t>
            </a:r>
            <a:r>
              <a:rPr b="0" i="0" u="none" strike="noStrike" dirty="0" err="1">
                <a:solidFill>
                  <a:srgbClr val="000000"/>
                </a:solidFill>
                <a:latin typeface="맑은 고딕"/>
              </a:rPr>
              <a:t>된다</a:t>
            </a:r>
            <a:r>
              <a:rPr lang="EN-US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endParaRPr lang="ko-KR" altLang="en-US" dirty="0">
              <a:latin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여기 </a:t>
            </a:r>
            <a:r>
              <a:rPr lang="ko-KR" altLang="en-US" dirty="0" err="1"/>
              <a:t>어케</a:t>
            </a:r>
            <a:r>
              <a:rPr lang="ko-KR" altLang="en-US" dirty="0"/>
              <a:t> 편집함 너무 </a:t>
            </a:r>
            <a:r>
              <a:rPr lang="ko-KR" altLang="en-US" dirty="0" err="1"/>
              <a:t>줄줄인데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30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여기 </a:t>
            </a:r>
            <a:r>
              <a:rPr lang="ko-KR" altLang="en-US" dirty="0" err="1"/>
              <a:t>어케</a:t>
            </a:r>
            <a:r>
              <a:rPr lang="ko-KR" altLang="en-US" dirty="0"/>
              <a:t> 편집함 너무 </a:t>
            </a:r>
            <a:r>
              <a:rPr lang="ko-KR" altLang="en-US" dirty="0" err="1"/>
              <a:t>줄줄인데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77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여기 </a:t>
            </a:r>
            <a:r>
              <a:rPr lang="ko-KR" altLang="en-US" dirty="0" err="1"/>
              <a:t>어케</a:t>
            </a:r>
            <a:r>
              <a:rPr lang="ko-KR" altLang="en-US" dirty="0"/>
              <a:t> 편집함 너무 </a:t>
            </a:r>
            <a:r>
              <a:rPr lang="ko-KR" altLang="en-US" dirty="0" err="1"/>
              <a:t>줄줄인데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14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프로그래밍 결과와 자연의 개미들 움직임을 비교해보겠다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74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hewiki.kr/w/%EB%B3%80%EC%8B%A0%EA%B8%B0%EC%B0%A8%20%EB%A1%9C%EB%B4%87%ED%8A%B8%EB%A0%88%EC%9D%B8S2" TargetMode="Externa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hewiki.kr/w/%EB%B3%80%EC%8B%A0%EA%B8%B0%EC%B0%A8%20%EB%A1%9C%EB%B4%87%ED%8A%B8%EB%A0%88%EC%9D%B8S2" TargetMode="Externa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ko/%EB%82%A8%EC%9E%90-%EC%8B%A4%EB%A3%A8%EC%97%A3-%EC%9D%B4%EB%8F%99-%ED%9B%84%EB%A9%B4-%EB%B3%B4%EA%B8%B0-%EB%92%A4%EC%AA%BD%EC%97%90%EC%84%9C-%EA%B7%B8%EB%A6%BC%EC%9E%90-%EA%B7%B8%EB%A6%BC-%EC%82%AC%EB%9E%8C-2084776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ko/%EB%82%A8%EC%9E%90-%EC%8B%A4%EB%A3%A8%EC%97%A3-%EC%9D%B4%EB%8F%99-%ED%9B%84%EB%A9%B4-%EB%B3%B4%EA%B8%B0-%EB%92%A4%EC%AA%BD%EC%97%90%EC%84%9C-%EA%B7%B8%EB%A6%BC%EC%9E%90-%EA%B7%B8%EB%A6%BC-%EC%82%AC%EB%9E%8C-2084776/" TargetMode="External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ko/%EB%82%A8%EC%9E%90-%EA%B1%B7%EA%B8%B0-%EC%82%AC%EB%9E%8C-%EB%82%A8%EC%84%B1-%EB%8F%84%EB%B3%B4-%EC%84%B1%EC%9D%B8-%EC%8B%A4%EB%A3%A8%EC%97%A3-%EC%9D%B8%EA%B0%84%EC%9D%98-%EC%82%AC%EC%97%85%EA%B0%80-308923/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pixabay.com/ko/%EB%82%A8%EC%9E%90-%EC%8B%A4%EB%A3%A8%EC%97%A3-%EC%9D%B4%EB%8F%99-%ED%9B%84%EB%A9%B4-%EB%B3%B4%EA%B8%B0-%EB%92%A4%EC%AA%BD%EC%97%90%EC%84%9C-%EA%B7%B8%EB%A6%BC%EC%9E%90-%EA%B7%B8%EB%A6%BC-%EC%82%AC%EB%9E%8C-2084776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ko/%EB%82%A8%EC%9E%90-%EA%B1%B7%EA%B8%B0-%EC%82%AC%EB%9E%8C-%EB%82%A8%EC%84%B1-%EB%8F%84%EB%B3%B4-%EC%84%B1%EC%9D%B8-%EC%8B%A4%EB%A3%A8%EC%97%A3-%EC%9D%B8%EA%B0%84%EC%9D%98-%EC%82%AC%EC%97%85%EA%B0%80-308923/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pixabay.com/ko/vectors/%EC%82%AC%EC%97%85%EA%B0%80-%EC%8B%A4%EB%A3%A8%EC%97%A3-%ED%8C%94-287311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pixabay.com/ko/%EB%82%A8%EC%9E%90-%EC%8B%A4%EB%A3%A8%EC%97%A3-%EC%9D%B4%EB%8F%99-%ED%9B%84%EB%A9%B4-%EB%B3%B4%EA%B8%B0-%EB%92%A4%EC%AA%BD%EC%97%90%EC%84%9C-%EA%B7%B8%EB%A6%BC%EC%9E%90-%EA%B7%B8%EB%A6%BC-%EC%82%AC%EB%9E%8C-2084776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7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sz="6000" b="1" dirty="0"/>
              <a:t>강화학습에서 </a:t>
            </a:r>
            <a:br>
              <a:rPr lang="en-US" altLang="ko-KR" sz="6000" b="1" dirty="0"/>
            </a:br>
            <a:r>
              <a:rPr lang="ko-KR" altLang="en-US" sz="6000" b="1" dirty="0"/>
              <a:t>최적의 탐험과 활용 비율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22438" y="5651119"/>
            <a:ext cx="6147120" cy="105329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2021</a:t>
            </a:r>
            <a:r>
              <a:rPr lang="ko-KR" altLang="en-US" sz="2000" b="1" dirty="0">
                <a:solidFill>
                  <a:schemeClr val="tx1"/>
                </a:solidFill>
              </a:rPr>
              <a:t>학년도 주제 탐구 </a:t>
            </a:r>
            <a:r>
              <a:rPr lang="ko-KR" altLang="en-US" sz="2000" b="1" dirty="0" err="1">
                <a:solidFill>
                  <a:schemeClr val="tx1"/>
                </a:solidFill>
              </a:rPr>
              <a:t>아카데미아</a:t>
            </a:r>
            <a:endParaRPr lang="ko-KR" altLang="en-US" sz="20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김민수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이상원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</a:rPr>
              <a:t>이석표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한현수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른쪽 4"/>
          <p:cNvSpPr/>
          <p:nvPr/>
        </p:nvSpPr>
        <p:spPr>
          <a:xfrm rot="1844291">
            <a:off x="4739993" y="2239620"/>
            <a:ext cx="6140973" cy="28891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/>
              <a:t>           </a:t>
            </a:r>
            <a:r>
              <a:rPr lang="ko-KR" altLang="en-US" sz="2400"/>
              <a:t>일정 비율의 </a:t>
            </a:r>
            <a:r>
              <a:rPr lang="ko-KR" altLang="en-US" sz="2400" b="1" i="1"/>
              <a:t>탐험</a:t>
            </a:r>
          </a:p>
        </p:txBody>
      </p:sp>
      <p:sp>
        <p:nvSpPr>
          <p:cNvPr id="4" name="화살표: 오른쪽 3"/>
          <p:cNvSpPr/>
          <p:nvPr/>
        </p:nvSpPr>
        <p:spPr>
          <a:xfrm>
            <a:off x="1172688" y="210292"/>
            <a:ext cx="9846623" cy="34739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/>
              <a:t>기존 알고리즘의 진행</a:t>
            </a:r>
            <a:r>
              <a:rPr lang="en-US" altLang="ko-KR" sz="4000"/>
              <a:t>(</a:t>
            </a:r>
            <a:r>
              <a:rPr lang="ko-KR" altLang="en-US" sz="4000" b="1" i="1"/>
              <a:t>활용</a:t>
            </a:r>
            <a:r>
              <a:rPr lang="en-US" altLang="ko-KR" sz="400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4183" y="5425064"/>
            <a:ext cx="2983633" cy="41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/>
              <a:t>-</a:t>
            </a:r>
            <a:r>
              <a:rPr lang="ko-KR" altLang="en-US" sz="2100"/>
              <a:t>기본 강화학습 구조</a:t>
            </a:r>
            <a:r>
              <a:rPr lang="en-US" altLang="ko-KR" sz="2100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3"/>
          <a:srcRect r="17560"/>
          <a:stretch>
            <a:fillRect/>
          </a:stretch>
        </p:blipFill>
        <p:spPr>
          <a:xfrm>
            <a:off x="0" y="800100"/>
            <a:ext cx="6463871" cy="5257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33013" y="2893621"/>
            <a:ext cx="3964379" cy="3964379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7" name="생각 풍선: 구름 모양 6"/>
          <p:cNvSpPr/>
          <p:nvPr/>
        </p:nvSpPr>
        <p:spPr>
          <a:xfrm>
            <a:off x="8767946" y="552697"/>
            <a:ext cx="3203863" cy="1839191"/>
          </a:xfrm>
          <a:prstGeom prst="cloudCallout">
            <a:avLst>
              <a:gd name="adj1" fmla="val -24160"/>
              <a:gd name="adj2" fmla="val 8400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/>
              <a:t> 이번에는</a:t>
            </a:r>
          </a:p>
          <a:p>
            <a:pPr algn="ctr">
              <a:defRPr/>
            </a:pPr>
            <a:r>
              <a:rPr lang="ko-KR" altLang="en-US" sz="2000"/>
              <a:t>이렇게</a:t>
            </a:r>
            <a:r>
              <a:rPr lang="en-US" altLang="ko-KR" sz="2000"/>
              <a:t>..?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382857" y="2144857"/>
            <a:ext cx="9426286" cy="4713143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1927266" y="2979902"/>
            <a:ext cx="3117272" cy="1521526"/>
          </a:xfrm>
          <a:prstGeom prst="frame">
            <a:avLst>
              <a:gd name="adj1" fmla="val 1250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>
                <a:solidFill>
                  <a:srgbClr val="000000"/>
                </a:solidFill>
                <a:effectLst/>
              </a:rPr>
              <a:t>활용</a:t>
            </a:r>
          </a:p>
        </p:txBody>
      </p:sp>
      <p:sp>
        <p:nvSpPr>
          <p:cNvPr id="4" name="액자 3"/>
          <p:cNvSpPr/>
          <p:nvPr/>
        </p:nvSpPr>
        <p:spPr>
          <a:xfrm>
            <a:off x="7187416" y="2238189"/>
            <a:ext cx="3117272" cy="1521526"/>
          </a:xfrm>
          <a:prstGeom prst="frame">
            <a:avLst>
              <a:gd name="adj1" fmla="val 1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000">
                <a:solidFill>
                  <a:schemeClr val="tx1"/>
                </a:solidFill>
              </a:rPr>
              <a:t>탐험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343525"/>
            <a:ext cx="3028950" cy="1514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7050" y="5343525"/>
            <a:ext cx="3028950" cy="151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5343525"/>
            <a:ext cx="3028950" cy="1514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63050" y="5343525"/>
            <a:ext cx="3028950" cy="1514475"/>
          </a:xfrm>
          <a:prstGeom prst="rect">
            <a:avLst/>
          </a:prstGeom>
        </p:spPr>
      </p:pic>
      <p:sp>
        <p:nvSpPr>
          <p:cNvPr id="4" name="구름 3"/>
          <p:cNvSpPr/>
          <p:nvPr/>
        </p:nvSpPr>
        <p:spPr>
          <a:xfrm>
            <a:off x="2879766" y="1401546"/>
            <a:ext cx="6432467" cy="4054907"/>
          </a:xfrm>
          <a:prstGeom prst="cloud">
            <a:avLst/>
          </a:prstGeom>
          <a:ln>
            <a:headEnd w="med" len="med"/>
            <a:tailEnd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</a:rPr>
              <a:t>페로몬</a:t>
            </a: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</a:rPr>
              <a:t>Pheromone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E9012BB-109C-4507-A10F-C84236F3D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1615855">
            <a:off x="4673068" y="45870"/>
            <a:ext cx="3165369" cy="32578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E3BDD1-E1E5-4E19-8A1F-FBF239F38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3425366">
            <a:off x="8603910" y="425234"/>
            <a:ext cx="3165369" cy="3257874"/>
          </a:xfrm>
          <a:prstGeom prst="rect">
            <a:avLst/>
          </a:prstGeom>
        </p:spPr>
      </p:pic>
      <p:pic>
        <p:nvPicPr>
          <p:cNvPr id="3074" name="Picture 2" descr="Ant Walk 02 the Ants Stock Footage Video (100% Royalty-free) 6601454 |  Shutterstock">
            <a:extLst>
              <a:ext uri="{FF2B5EF4-FFF2-40B4-BE49-F238E27FC236}">
                <a16:creationId xmlns:a16="http://schemas.microsoft.com/office/drawing/2014/main" id="{61EC7A9E-793D-4683-A853-36B4463D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8750" l="2700" r="98826">
                        <a14:foregroundMark x1="8451" y1="43125" x2="8451" y2="43125"/>
                        <a14:foregroundMark x1="7277" y1="43125" x2="10329" y2="31667"/>
                        <a14:foregroundMark x1="10329" y1="31667" x2="16197" y2="27292"/>
                        <a14:foregroundMark x1="16197" y1="27292" x2="15728" y2="38958"/>
                        <a14:foregroundMark x1="15728" y1="38958" x2="9859" y2="43750"/>
                        <a14:foregroundMark x1="9859" y1="43750" x2="7746" y2="44167"/>
                        <a14:foregroundMark x1="1878" y1="64375" x2="469" y2="52083"/>
                        <a14:foregroundMark x1="469" y1="52083" x2="7746" y2="62083"/>
                        <a14:foregroundMark x1="7746" y1="62083" x2="3286" y2="66875"/>
                        <a14:foregroundMark x1="20775" y1="33750" x2="17136" y2="22708"/>
                        <a14:foregroundMark x1="17136" y1="22708" x2="20188" y2="13125"/>
                        <a14:foregroundMark x1="20188" y1="13125" x2="26291" y2="9167"/>
                        <a14:foregroundMark x1="26291" y1="9167" x2="32394" y2="8958"/>
                        <a14:foregroundMark x1="32394" y1="8958" x2="35211" y2="22917"/>
                        <a14:foregroundMark x1="35211" y1="22917" x2="29225" y2="31458"/>
                        <a14:foregroundMark x1="29225" y1="31458" x2="20657" y2="37917"/>
                        <a14:foregroundMark x1="39789" y1="20625" x2="41197" y2="6250"/>
                        <a14:foregroundMark x1="41197" y1="6250" x2="46244" y2="625"/>
                        <a14:foregroundMark x1="46244" y1="625" x2="52700" y2="4583"/>
                        <a14:foregroundMark x1="52700" y1="4583" x2="57864" y2="17500"/>
                        <a14:foregroundMark x1="57864" y1="17500" x2="58568" y2="28125"/>
                        <a14:foregroundMark x1="58568" y1="28125" x2="54460" y2="52083"/>
                        <a14:foregroundMark x1="54460" y1="52083" x2="56808" y2="83125"/>
                        <a14:foregroundMark x1="56808" y1="83125" x2="62441" y2="90000"/>
                        <a14:foregroundMark x1="62441" y1="90000" x2="71831" y2="81667"/>
                        <a14:foregroundMark x1="71831" y1="81667" x2="88380" y2="53333"/>
                        <a14:foregroundMark x1="45775" y1="46250" x2="33803" y2="63333"/>
                        <a14:foregroundMark x1="33803" y1="63333" x2="33920" y2="76667"/>
                        <a14:foregroundMark x1="33920" y1="76667" x2="36033" y2="86458"/>
                        <a14:foregroundMark x1="36033" y1="86458" x2="41080" y2="97500"/>
                        <a14:foregroundMark x1="41080" y1="97500" x2="52700" y2="92917"/>
                        <a14:foregroundMark x1="52700" y1="92917" x2="53286" y2="49167"/>
                        <a14:foregroundMark x1="53286" y1="49167" x2="45657" y2="46875"/>
                        <a14:foregroundMark x1="53169" y1="5625" x2="65493" y2="38333"/>
                        <a14:foregroundMark x1="65493" y1="38333" x2="65493" y2="38333"/>
                        <a14:foregroundMark x1="57042" y1="6042" x2="64085" y2="6042"/>
                        <a14:foregroundMark x1="64085" y1="6042" x2="65728" y2="20625"/>
                        <a14:foregroundMark x1="65728" y1="20625" x2="56455" y2="22292"/>
                        <a14:foregroundMark x1="56455" y1="22292" x2="49648" y2="10417"/>
                        <a14:foregroundMark x1="49648" y1="10417" x2="58216" y2="625"/>
                        <a14:foregroundMark x1="58216" y1="625" x2="60915" y2="7500"/>
                        <a14:foregroundMark x1="92723" y1="45000" x2="81455" y2="49792"/>
                        <a14:foregroundMark x1="81455" y1="49792" x2="76643" y2="58542"/>
                        <a14:foregroundMark x1="76643" y1="58542" x2="76291" y2="71042"/>
                        <a14:foregroundMark x1="76291" y1="71042" x2="82981" y2="74375"/>
                        <a14:foregroundMark x1="82981" y1="74375" x2="90728" y2="67708"/>
                        <a14:foregroundMark x1="90728" y1="67708" x2="98005" y2="55208"/>
                        <a14:foregroundMark x1="98005" y1="55208" x2="99413" y2="41042"/>
                        <a14:foregroundMark x1="99413" y1="41042" x2="92958" y2="38750"/>
                        <a14:foregroundMark x1="92958" y1="38750" x2="82746" y2="44583"/>
                        <a14:foregroundMark x1="64085" y1="79167" x2="72653" y2="74375"/>
                        <a14:foregroundMark x1="72653" y1="74375" x2="72653" y2="74375"/>
                        <a14:foregroundMark x1="92136" y1="48750" x2="98944" y2="48958"/>
                        <a14:foregroundMark x1="98944" y1="48958" x2="98826" y2="63125"/>
                        <a14:foregroundMark x1="98826" y1="63125" x2="93192" y2="66875"/>
                        <a14:foregroundMark x1="93192" y1="66875" x2="92840" y2="66667"/>
                        <a14:foregroundMark x1="0" y1="55417" x2="587" y2="33542"/>
                        <a14:foregroundMark x1="587" y1="33542" x2="6573" y2="38542"/>
                        <a14:foregroundMark x1="6573" y1="38542" x2="7512" y2="51667"/>
                        <a14:foregroundMark x1="7512" y1="51667" x2="4108" y2="63125"/>
                        <a14:foregroundMark x1="4108" y1="63125" x2="2700" y2="64583"/>
                        <a14:foregroundMark x1="2817" y1="46458" x2="5164" y2="34167"/>
                        <a14:foregroundMark x1="5164" y1="34167" x2="11150" y2="25833"/>
                        <a14:foregroundMark x1="11150" y1="25833" x2="15493" y2="35625"/>
                        <a14:foregroundMark x1="15493" y1="35625" x2="17136" y2="45833"/>
                        <a14:foregroundMark x1="17136" y1="45833" x2="11854" y2="53542"/>
                        <a14:foregroundMark x1="11854" y1="53542" x2="11033" y2="52708"/>
                        <a14:foregroundMark x1="75587" y1="73958" x2="79108" y2="87917"/>
                        <a14:foregroundMark x1="79108" y1="87917" x2="74531" y2="97083"/>
                        <a14:foregroundMark x1="74531" y1="97083" x2="58685" y2="98958"/>
                        <a14:foregroundMark x1="58685" y1="98958" x2="62207" y2="82500"/>
                        <a14:foregroundMark x1="62207" y1="82500" x2="70775" y2="63125"/>
                        <a14:foregroundMark x1="70775" y1="63125" x2="76526" y2="66250"/>
                        <a14:foregroundMark x1="76526" y1="66250" x2="78991" y2="72083"/>
                        <a14:foregroundMark x1="89906" y1="72708" x2="88732" y2="59583"/>
                        <a14:foregroundMark x1="88732" y1="59583" x2="91080" y2="48750"/>
                        <a14:foregroundMark x1="91080" y1="48750" x2="98826" y2="37917"/>
                        <a14:foregroundMark x1="98826" y1="37917" x2="89319" y2="71458"/>
                        <a14:foregroundMark x1="52817" y1="51458" x2="61033" y2="15000"/>
                        <a14:foregroundMark x1="61033" y1="15000" x2="64671" y2="25208"/>
                        <a14:foregroundMark x1="64671" y1="25208" x2="63732" y2="36458"/>
                        <a14:foregroundMark x1="63732" y1="36458" x2="52700" y2="47917"/>
                        <a14:foregroundMark x1="52700" y1="47917" x2="51526" y2="48542"/>
                        <a14:foregroundMark x1="56338" y1="24375" x2="46362" y2="27708"/>
                        <a14:foregroundMark x1="46362" y1="27708" x2="41549" y2="36667"/>
                        <a14:foregroundMark x1="41549" y1="36667" x2="40023" y2="47917"/>
                        <a14:foregroundMark x1="40023" y1="47917" x2="40845" y2="60000"/>
                        <a14:foregroundMark x1="40845" y1="60000" x2="44601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07" y="3243800"/>
            <a:ext cx="6649206" cy="3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8749C4-ACF8-4CD4-BE9F-69DA10C4B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1615855">
            <a:off x="837521" y="568763"/>
            <a:ext cx="3165369" cy="32578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8A81F-117C-4690-AC18-7C34F3A4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034" y="2256238"/>
            <a:ext cx="3235243" cy="3235243"/>
          </a:xfrm>
          <a:prstGeom prst="rect">
            <a:avLst/>
          </a:prstGeom>
        </p:spPr>
      </p:pic>
      <p:pic>
        <p:nvPicPr>
          <p:cNvPr id="13" name="Picture 2" descr="Ant Walk 02 the Ants Stock Footage Video (100% Royalty-free) 6601454 |  Shutterstock">
            <a:extLst>
              <a:ext uri="{FF2B5EF4-FFF2-40B4-BE49-F238E27FC236}">
                <a16:creationId xmlns:a16="http://schemas.microsoft.com/office/drawing/2014/main" id="{2C69BB64-A2E7-4349-9494-5D72A01F6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8750" l="2700" r="98826">
                        <a14:foregroundMark x1="8451" y1="43125" x2="8451" y2="43125"/>
                        <a14:foregroundMark x1="7277" y1="43125" x2="10329" y2="31667"/>
                        <a14:foregroundMark x1="10329" y1="31667" x2="16197" y2="27292"/>
                        <a14:foregroundMark x1="16197" y1="27292" x2="15728" y2="38958"/>
                        <a14:foregroundMark x1="15728" y1="38958" x2="9859" y2="43750"/>
                        <a14:foregroundMark x1="9859" y1="43750" x2="7746" y2="44167"/>
                        <a14:foregroundMark x1="1878" y1="64375" x2="469" y2="52083"/>
                        <a14:foregroundMark x1="469" y1="52083" x2="7746" y2="62083"/>
                        <a14:foregroundMark x1="7746" y1="62083" x2="3286" y2="66875"/>
                        <a14:foregroundMark x1="20775" y1="33750" x2="17136" y2="22708"/>
                        <a14:foregroundMark x1="17136" y1="22708" x2="20188" y2="13125"/>
                        <a14:foregroundMark x1="20188" y1="13125" x2="26291" y2="9167"/>
                        <a14:foregroundMark x1="26291" y1="9167" x2="32394" y2="8958"/>
                        <a14:foregroundMark x1="32394" y1="8958" x2="35211" y2="22917"/>
                        <a14:foregroundMark x1="35211" y1="22917" x2="29225" y2="31458"/>
                        <a14:foregroundMark x1="29225" y1="31458" x2="20657" y2="37917"/>
                        <a14:foregroundMark x1="39789" y1="20625" x2="41197" y2="6250"/>
                        <a14:foregroundMark x1="41197" y1="6250" x2="46244" y2="625"/>
                        <a14:foregroundMark x1="46244" y1="625" x2="52700" y2="4583"/>
                        <a14:foregroundMark x1="52700" y1="4583" x2="57864" y2="17500"/>
                        <a14:foregroundMark x1="57864" y1="17500" x2="58568" y2="28125"/>
                        <a14:foregroundMark x1="58568" y1="28125" x2="54460" y2="52083"/>
                        <a14:foregroundMark x1="54460" y1="52083" x2="56808" y2="83125"/>
                        <a14:foregroundMark x1="56808" y1="83125" x2="62441" y2="90000"/>
                        <a14:foregroundMark x1="62441" y1="90000" x2="71831" y2="81667"/>
                        <a14:foregroundMark x1="71831" y1="81667" x2="88380" y2="53333"/>
                        <a14:foregroundMark x1="45775" y1="46250" x2="33803" y2="63333"/>
                        <a14:foregroundMark x1="33803" y1="63333" x2="33920" y2="76667"/>
                        <a14:foregroundMark x1="33920" y1="76667" x2="36033" y2="86458"/>
                        <a14:foregroundMark x1="36033" y1="86458" x2="41080" y2="97500"/>
                        <a14:foregroundMark x1="41080" y1="97500" x2="52700" y2="92917"/>
                        <a14:foregroundMark x1="52700" y1="92917" x2="53286" y2="49167"/>
                        <a14:foregroundMark x1="53286" y1="49167" x2="45657" y2="46875"/>
                        <a14:foregroundMark x1="53169" y1="5625" x2="65493" y2="38333"/>
                        <a14:foregroundMark x1="65493" y1="38333" x2="65493" y2="38333"/>
                        <a14:foregroundMark x1="57042" y1="6042" x2="64085" y2="6042"/>
                        <a14:foregroundMark x1="64085" y1="6042" x2="65728" y2="20625"/>
                        <a14:foregroundMark x1="65728" y1="20625" x2="56455" y2="22292"/>
                        <a14:foregroundMark x1="56455" y1="22292" x2="49648" y2="10417"/>
                        <a14:foregroundMark x1="49648" y1="10417" x2="58216" y2="625"/>
                        <a14:foregroundMark x1="58216" y1="625" x2="60915" y2="7500"/>
                        <a14:foregroundMark x1="92723" y1="45000" x2="81455" y2="49792"/>
                        <a14:foregroundMark x1="81455" y1="49792" x2="76643" y2="58542"/>
                        <a14:foregroundMark x1="76643" y1="58542" x2="76291" y2="71042"/>
                        <a14:foregroundMark x1="76291" y1="71042" x2="82981" y2="74375"/>
                        <a14:foregroundMark x1="82981" y1="74375" x2="90728" y2="67708"/>
                        <a14:foregroundMark x1="90728" y1="67708" x2="98005" y2="55208"/>
                        <a14:foregroundMark x1="98005" y1="55208" x2="99413" y2="41042"/>
                        <a14:foregroundMark x1="99413" y1="41042" x2="92958" y2="38750"/>
                        <a14:foregroundMark x1="92958" y1="38750" x2="82746" y2="44583"/>
                        <a14:foregroundMark x1="64085" y1="79167" x2="72653" y2="74375"/>
                        <a14:foregroundMark x1="72653" y1="74375" x2="72653" y2="74375"/>
                        <a14:foregroundMark x1="92136" y1="48750" x2="98944" y2="48958"/>
                        <a14:foregroundMark x1="98944" y1="48958" x2="98826" y2="63125"/>
                        <a14:foregroundMark x1="98826" y1="63125" x2="93192" y2="66875"/>
                        <a14:foregroundMark x1="93192" y1="66875" x2="92840" y2="66667"/>
                        <a14:foregroundMark x1="0" y1="55417" x2="587" y2="33542"/>
                        <a14:foregroundMark x1="587" y1="33542" x2="6573" y2="38542"/>
                        <a14:foregroundMark x1="6573" y1="38542" x2="7512" y2="51667"/>
                        <a14:foregroundMark x1="7512" y1="51667" x2="4108" y2="63125"/>
                        <a14:foregroundMark x1="4108" y1="63125" x2="2700" y2="64583"/>
                        <a14:foregroundMark x1="2817" y1="46458" x2="5164" y2="34167"/>
                        <a14:foregroundMark x1="5164" y1="34167" x2="11150" y2="25833"/>
                        <a14:foregroundMark x1="11150" y1="25833" x2="15493" y2="35625"/>
                        <a14:foregroundMark x1="15493" y1="35625" x2="17136" y2="45833"/>
                        <a14:foregroundMark x1="17136" y1="45833" x2="11854" y2="53542"/>
                        <a14:foregroundMark x1="11854" y1="53542" x2="11033" y2="52708"/>
                        <a14:foregroundMark x1="75587" y1="73958" x2="79108" y2="87917"/>
                        <a14:foregroundMark x1="79108" y1="87917" x2="74531" y2="97083"/>
                        <a14:foregroundMark x1="74531" y1="97083" x2="58685" y2="98958"/>
                        <a14:foregroundMark x1="58685" y1="98958" x2="62207" y2="82500"/>
                        <a14:foregroundMark x1="62207" y1="82500" x2="70775" y2="63125"/>
                        <a14:foregroundMark x1="70775" y1="63125" x2="76526" y2="66250"/>
                        <a14:foregroundMark x1="76526" y1="66250" x2="78991" y2="72083"/>
                        <a14:foregroundMark x1="89906" y1="72708" x2="88732" y2="59583"/>
                        <a14:foregroundMark x1="88732" y1="59583" x2="91080" y2="48750"/>
                        <a14:foregroundMark x1="91080" y1="48750" x2="98826" y2="37917"/>
                        <a14:foregroundMark x1="98826" y1="37917" x2="89319" y2="71458"/>
                        <a14:foregroundMark x1="52817" y1="51458" x2="61033" y2="15000"/>
                        <a14:foregroundMark x1="61033" y1="15000" x2="64671" y2="25208"/>
                        <a14:foregroundMark x1="64671" y1="25208" x2="63732" y2="36458"/>
                        <a14:foregroundMark x1="63732" y1="36458" x2="52700" y2="47917"/>
                        <a14:foregroundMark x1="52700" y1="47917" x2="51526" y2="48542"/>
                        <a14:foregroundMark x1="56338" y1="24375" x2="46362" y2="27708"/>
                        <a14:foregroundMark x1="46362" y1="27708" x2="41549" y2="36667"/>
                        <a14:foregroundMark x1="41549" y1="36667" x2="40023" y2="47917"/>
                        <a14:foregroundMark x1="40023" y1="47917" x2="40845" y2="60000"/>
                        <a14:foregroundMark x1="40845" y1="60000" x2="44601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59" t="1670"/>
          <a:stretch/>
        </p:blipFill>
        <p:spPr bwMode="auto">
          <a:xfrm>
            <a:off x="432720" y="3174531"/>
            <a:ext cx="4377899" cy="36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618FCF-8787-4EA8-AA04-7FA5483C93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817" y="2204635"/>
            <a:ext cx="3235243" cy="32352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9551" y="3143391"/>
            <a:ext cx="3144488" cy="3144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AC9CB9-0D46-4621-9B67-0E4AD2AEA1AB}"/>
              </a:ext>
            </a:extLst>
          </p:cNvPr>
          <p:cNvSpPr txBox="1"/>
          <p:nvPr/>
        </p:nvSpPr>
        <p:spPr>
          <a:xfrm>
            <a:off x="1341363" y="5424781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페로몬의</a:t>
            </a:r>
            <a:r>
              <a:rPr lang="ko-KR" altLang="en-US" sz="3600" b="1" dirty="0"/>
              <a:t> 빠른 증발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F92C8B-C9F0-420A-9EFE-5A9EF9E6B4D4}"/>
              </a:ext>
            </a:extLst>
          </p:cNvPr>
          <p:cNvSpPr txBox="1"/>
          <p:nvPr/>
        </p:nvSpPr>
        <p:spPr>
          <a:xfrm>
            <a:off x="7992410" y="738581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페로몬의</a:t>
            </a:r>
            <a:r>
              <a:rPr lang="ko-KR" altLang="en-US" sz="3600" b="1" dirty="0"/>
              <a:t> 느린 증발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연구 방법</a:t>
            </a:r>
            <a:r>
              <a:rPr lang="en-US" altLang="ko-KR" dirty="0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tx1"/>
              </a:buClr>
              <a:defRPr/>
            </a:pPr>
            <a:endParaRPr lang="ko-KR" altLang="en-US" sz="2400" dirty="0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47998" y="2255607"/>
            <a:ext cx="6096000" cy="982188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tx1"/>
              </a:buClr>
              <a:defRPr/>
            </a:pPr>
            <a:r>
              <a:rPr lang="en-US" altLang="ko-KR" sz="3200" dirty="0">
                <a:solidFill>
                  <a:schemeClr val="tx1"/>
                </a:solidFill>
                <a:latin typeface="맑은 고딕"/>
              </a:rPr>
              <a:t>&lt;</a:t>
            </a:r>
            <a:r>
              <a:rPr lang="ko-KR" altLang="en-US" sz="3200" dirty="0">
                <a:solidFill>
                  <a:schemeClr val="tx1"/>
                </a:solidFill>
                <a:latin typeface="맑은 고딕"/>
              </a:rPr>
              <a:t>실험 </a:t>
            </a:r>
            <a:r>
              <a:rPr lang="en-US" altLang="ko-KR" sz="3200" dirty="0">
                <a:solidFill>
                  <a:schemeClr val="tx1"/>
                </a:solidFill>
                <a:latin typeface="맑은 고딕"/>
              </a:rPr>
              <a:t>1&gt;</a:t>
            </a:r>
          </a:p>
        </p:txBody>
      </p:sp>
    </p:spTree>
    <p:extLst>
      <p:ext uri="{BB962C8B-B14F-4D97-AF65-F5344CB8AC3E}">
        <p14:creationId xmlns:p14="http://schemas.microsoft.com/office/powerpoint/2010/main" val="7388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A0B26F-0630-4695-9D9F-F62066593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96" y="777584"/>
            <a:ext cx="3144488" cy="314448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/>
          <p:nvPr/>
        </p:nvCxnSpPr>
        <p:spPr>
          <a:xfrm>
            <a:off x="3377415" y="3038104"/>
            <a:ext cx="5255824" cy="194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FE7EAC-A9C7-44F1-B1A3-A4E2E4DF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4" b="89876" l="6156" r="92042">
                        <a14:foregroundMark x1="76577" y1="43182" x2="76577" y2="43182"/>
                        <a14:foregroundMark x1="71922" y1="37500" x2="71922" y2="37500"/>
                        <a14:foregroundMark x1="74174" y1="40393" x2="74174" y2="40393"/>
                        <a14:foregroundMark x1="92192" y1="53202" x2="92192" y2="53202"/>
                        <a14:foregroundMark x1="6156" y1="31095" x2="6156" y2="3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815" y="752920"/>
            <a:ext cx="3144488" cy="45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경로의 수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탐험 및 활용 횟수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)</a:t>
            </a:r>
          </a:p>
          <a:p>
            <a:pPr algn="ctr">
              <a:buClr>
                <a:schemeClr val="tx1"/>
              </a:buClr>
              <a:defRPr/>
            </a:pP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10),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50),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100),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10),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50),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(1000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100)</a:t>
            </a:r>
          </a:p>
          <a:p>
            <a:pPr algn="ctr">
              <a:buClr>
                <a:schemeClr val="tx1"/>
              </a:buClr>
              <a:defRPr/>
            </a:pPr>
            <a:endParaRPr lang="en-US" altLang="ko-KR" sz="2400" dirty="0">
              <a:solidFill>
                <a:schemeClr val="tx1"/>
              </a:solidFill>
              <a:latin typeface="맑은 고딕"/>
            </a:endParaRPr>
          </a:p>
          <a:p>
            <a:pPr algn="ctr">
              <a:buClr>
                <a:schemeClr val="tx1"/>
              </a:buClr>
              <a:defRPr/>
            </a:pP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총 </a:t>
            </a:r>
            <a:r>
              <a:rPr lang="en-US" altLang="ko-KR" sz="2400" dirty="0">
                <a:solidFill>
                  <a:schemeClr val="tx1"/>
                </a:solidFill>
                <a:latin typeface="맑은 고딕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latin typeface="맑은 고딕"/>
              </a:rPr>
              <a:t>가지 실험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47998" y="2255607"/>
            <a:ext cx="6096000" cy="982188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tx1"/>
              </a:buClr>
              <a:defRPr/>
            </a:pPr>
            <a:r>
              <a:rPr lang="en-US" altLang="ko-KR" sz="3000" dirty="0">
                <a:solidFill>
                  <a:schemeClr val="tx1"/>
                </a:solidFill>
                <a:latin typeface="맑은 고딕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맑은 고딕"/>
              </a:rPr>
              <a:t>추가 실험 </a:t>
            </a:r>
            <a:r>
              <a:rPr lang="en-US" altLang="ko-KR" sz="3000" dirty="0">
                <a:solidFill>
                  <a:schemeClr val="tx1"/>
                </a:solidFill>
                <a:latin typeface="맑은 고딕"/>
              </a:rPr>
              <a:t>1&gt;</a:t>
            </a:r>
          </a:p>
        </p:txBody>
      </p:sp>
    </p:spTree>
    <p:extLst>
      <p:ext uri="{BB962C8B-B14F-4D97-AF65-F5344CB8AC3E}">
        <p14:creationId xmlns:p14="http://schemas.microsoft.com/office/powerpoint/2010/main" val="23261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A0B26F-0630-4695-9D9F-F62066593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96" y="777584"/>
            <a:ext cx="3144488" cy="314448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>
            <a:cxnSpLocks/>
          </p:cNvCxnSpPr>
          <p:nvPr/>
        </p:nvCxnSpPr>
        <p:spPr>
          <a:xfrm>
            <a:off x="3377415" y="3038104"/>
            <a:ext cx="5287736" cy="2285183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FE7EAC-A9C7-44F1-B1A3-A4E2E4DF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4" b="89876" l="6156" r="92042">
                        <a14:foregroundMark x1="76577" y1="43182" x2="76577" y2="43182"/>
                        <a14:foregroundMark x1="71922" y1="37500" x2="71922" y2="37500"/>
                        <a14:foregroundMark x1="74174" y1="40393" x2="74174" y2="40393"/>
                        <a14:foregroundMark x1="92192" y1="53202" x2="92192" y2="53202"/>
                        <a14:foregroundMark x1="6156" y1="31095" x2="6156" y2="31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815" y="752920"/>
            <a:ext cx="3144488" cy="4570367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E09DC6C0-8945-4C37-95BE-D9656E50180E}"/>
              </a:ext>
            </a:extLst>
          </p:cNvPr>
          <p:cNvCxnSpPr>
            <a:cxnSpLocks/>
          </p:cNvCxnSpPr>
          <p:nvPr/>
        </p:nvCxnSpPr>
        <p:spPr>
          <a:xfrm>
            <a:off x="3377415" y="3038103"/>
            <a:ext cx="5255824" cy="2760813"/>
          </a:xfrm>
          <a:prstGeom prst="curvedConnector3">
            <a:avLst>
              <a:gd name="adj1" fmla="val 4119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FB3BF61-9035-4D4F-9009-F9DC548C61E9}"/>
              </a:ext>
            </a:extLst>
          </p:cNvPr>
          <p:cNvCxnSpPr>
            <a:cxnSpLocks/>
          </p:cNvCxnSpPr>
          <p:nvPr/>
        </p:nvCxnSpPr>
        <p:spPr>
          <a:xfrm>
            <a:off x="3409327" y="3038102"/>
            <a:ext cx="5391649" cy="156455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A0AD7550-E4F8-4BF9-BFCC-41385EA552A5}"/>
              </a:ext>
            </a:extLst>
          </p:cNvPr>
          <p:cNvCxnSpPr>
            <a:cxnSpLocks/>
          </p:cNvCxnSpPr>
          <p:nvPr/>
        </p:nvCxnSpPr>
        <p:spPr>
          <a:xfrm>
            <a:off x="3412363" y="3038102"/>
            <a:ext cx="5388613" cy="3096480"/>
          </a:xfrm>
          <a:prstGeom prst="curvedConnector3">
            <a:avLst>
              <a:gd name="adj1" fmla="val 2787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서론</a:t>
            </a:r>
            <a:r>
              <a:rPr lang="en-US" altLang="ko-KR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tx1"/>
              </a:buClr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ko-KR" altLang="en-US" sz="2400" dirty="0">
                <a:solidFill>
                  <a:schemeClr val="tx1"/>
                </a:solidFill>
              </a:rPr>
              <a:t>영상 자료 분석</a:t>
            </a:r>
            <a:r>
              <a:rPr lang="en-US" altLang="ko-KR" sz="2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47998" y="2875039"/>
            <a:ext cx="6096000" cy="982188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Clr>
                <a:schemeClr val="tx1"/>
              </a:buClr>
              <a:buNone/>
              <a:defRPr/>
            </a:pPr>
            <a:r>
              <a:rPr lang="en-US" altLang="ko-KR" sz="3000" dirty="0">
                <a:solidFill>
                  <a:schemeClr val="tx1"/>
                </a:solidFill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</a:rPr>
              <a:t>영상 자료 분석</a:t>
            </a:r>
            <a:r>
              <a:rPr lang="en-US" altLang="ko-KR" sz="3000" dirty="0">
                <a:solidFill>
                  <a:schemeClr val="tx1"/>
                </a:solidFill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ACBC011-31FE-445E-B93F-6CE974D3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3425366">
            <a:off x="8603910" y="425234"/>
            <a:ext cx="3165369" cy="32578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9012BB-109C-4507-A10F-C84236F3D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1615855">
            <a:off x="4673068" y="45870"/>
            <a:ext cx="3165369" cy="3257874"/>
          </a:xfrm>
          <a:prstGeom prst="rect">
            <a:avLst/>
          </a:prstGeom>
        </p:spPr>
      </p:pic>
      <p:pic>
        <p:nvPicPr>
          <p:cNvPr id="3074" name="Picture 2" descr="Ant Walk 02 the Ants Stock Footage Video (100% Royalty-free) 6601454 |  Shutterstock">
            <a:extLst>
              <a:ext uri="{FF2B5EF4-FFF2-40B4-BE49-F238E27FC236}">
                <a16:creationId xmlns:a16="http://schemas.microsoft.com/office/drawing/2014/main" id="{61EC7A9E-793D-4683-A853-36B4463D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8750" l="2700" r="98826">
                        <a14:foregroundMark x1="8451" y1="43125" x2="8451" y2="43125"/>
                        <a14:foregroundMark x1="7277" y1="43125" x2="10329" y2="31667"/>
                        <a14:foregroundMark x1="10329" y1="31667" x2="16197" y2="27292"/>
                        <a14:foregroundMark x1="16197" y1="27292" x2="15728" y2="38958"/>
                        <a14:foregroundMark x1="15728" y1="38958" x2="9859" y2="43750"/>
                        <a14:foregroundMark x1="9859" y1="43750" x2="7746" y2="44167"/>
                        <a14:foregroundMark x1="1878" y1="64375" x2="469" y2="52083"/>
                        <a14:foregroundMark x1="469" y1="52083" x2="7746" y2="62083"/>
                        <a14:foregroundMark x1="7746" y1="62083" x2="3286" y2="66875"/>
                        <a14:foregroundMark x1="20775" y1="33750" x2="17136" y2="22708"/>
                        <a14:foregroundMark x1="17136" y1="22708" x2="20188" y2="13125"/>
                        <a14:foregroundMark x1="20188" y1="13125" x2="26291" y2="9167"/>
                        <a14:foregroundMark x1="26291" y1="9167" x2="32394" y2="8958"/>
                        <a14:foregroundMark x1="32394" y1="8958" x2="35211" y2="22917"/>
                        <a14:foregroundMark x1="35211" y1="22917" x2="29225" y2="31458"/>
                        <a14:foregroundMark x1="29225" y1="31458" x2="20657" y2="37917"/>
                        <a14:foregroundMark x1="39789" y1="20625" x2="41197" y2="6250"/>
                        <a14:foregroundMark x1="41197" y1="6250" x2="46244" y2="625"/>
                        <a14:foregroundMark x1="46244" y1="625" x2="52700" y2="4583"/>
                        <a14:foregroundMark x1="52700" y1="4583" x2="57864" y2="17500"/>
                        <a14:foregroundMark x1="57864" y1="17500" x2="58568" y2="28125"/>
                        <a14:foregroundMark x1="58568" y1="28125" x2="54460" y2="52083"/>
                        <a14:foregroundMark x1="54460" y1="52083" x2="56808" y2="83125"/>
                        <a14:foregroundMark x1="56808" y1="83125" x2="62441" y2="90000"/>
                        <a14:foregroundMark x1="62441" y1="90000" x2="71831" y2="81667"/>
                        <a14:foregroundMark x1="71831" y1="81667" x2="88380" y2="53333"/>
                        <a14:foregroundMark x1="45775" y1="46250" x2="33803" y2="63333"/>
                        <a14:foregroundMark x1="33803" y1="63333" x2="33920" y2="76667"/>
                        <a14:foregroundMark x1="33920" y1="76667" x2="36033" y2="86458"/>
                        <a14:foregroundMark x1="36033" y1="86458" x2="41080" y2="97500"/>
                        <a14:foregroundMark x1="41080" y1="97500" x2="52700" y2="92917"/>
                        <a14:foregroundMark x1="52700" y1="92917" x2="53286" y2="49167"/>
                        <a14:foregroundMark x1="53286" y1="49167" x2="45657" y2="46875"/>
                        <a14:foregroundMark x1="53169" y1="5625" x2="65493" y2="38333"/>
                        <a14:foregroundMark x1="65493" y1="38333" x2="65493" y2="38333"/>
                        <a14:foregroundMark x1="57042" y1="6042" x2="64085" y2="6042"/>
                        <a14:foregroundMark x1="64085" y1="6042" x2="65728" y2="20625"/>
                        <a14:foregroundMark x1="65728" y1="20625" x2="56455" y2="22292"/>
                        <a14:foregroundMark x1="56455" y1="22292" x2="49648" y2="10417"/>
                        <a14:foregroundMark x1="49648" y1="10417" x2="58216" y2="625"/>
                        <a14:foregroundMark x1="58216" y1="625" x2="60915" y2="7500"/>
                        <a14:foregroundMark x1="92723" y1="45000" x2="81455" y2="49792"/>
                        <a14:foregroundMark x1="81455" y1="49792" x2="76643" y2="58542"/>
                        <a14:foregroundMark x1="76643" y1="58542" x2="76291" y2="71042"/>
                        <a14:foregroundMark x1="76291" y1="71042" x2="82981" y2="74375"/>
                        <a14:foregroundMark x1="82981" y1="74375" x2="90728" y2="67708"/>
                        <a14:foregroundMark x1="90728" y1="67708" x2="98005" y2="55208"/>
                        <a14:foregroundMark x1="98005" y1="55208" x2="99413" y2="41042"/>
                        <a14:foregroundMark x1="99413" y1="41042" x2="92958" y2="38750"/>
                        <a14:foregroundMark x1="92958" y1="38750" x2="82746" y2="44583"/>
                        <a14:foregroundMark x1="64085" y1="79167" x2="72653" y2="74375"/>
                        <a14:foregroundMark x1="72653" y1="74375" x2="72653" y2="74375"/>
                        <a14:foregroundMark x1="92136" y1="48750" x2="98944" y2="48958"/>
                        <a14:foregroundMark x1="98944" y1="48958" x2="98826" y2="63125"/>
                        <a14:foregroundMark x1="98826" y1="63125" x2="93192" y2="66875"/>
                        <a14:foregroundMark x1="93192" y1="66875" x2="92840" y2="66667"/>
                        <a14:foregroundMark x1="0" y1="55417" x2="587" y2="33542"/>
                        <a14:foregroundMark x1="587" y1="33542" x2="6573" y2="38542"/>
                        <a14:foregroundMark x1="6573" y1="38542" x2="7512" y2="51667"/>
                        <a14:foregroundMark x1="7512" y1="51667" x2="4108" y2="63125"/>
                        <a14:foregroundMark x1="4108" y1="63125" x2="2700" y2="64583"/>
                        <a14:foregroundMark x1="2817" y1="46458" x2="5164" y2="34167"/>
                        <a14:foregroundMark x1="5164" y1="34167" x2="11150" y2="25833"/>
                        <a14:foregroundMark x1="11150" y1="25833" x2="15493" y2="35625"/>
                        <a14:foregroundMark x1="15493" y1="35625" x2="17136" y2="45833"/>
                        <a14:foregroundMark x1="17136" y1="45833" x2="11854" y2="53542"/>
                        <a14:foregroundMark x1="11854" y1="53542" x2="11033" y2="52708"/>
                        <a14:foregroundMark x1="75587" y1="73958" x2="79108" y2="87917"/>
                        <a14:foregroundMark x1="79108" y1="87917" x2="74531" y2="97083"/>
                        <a14:foregroundMark x1="74531" y1="97083" x2="58685" y2="98958"/>
                        <a14:foregroundMark x1="58685" y1="98958" x2="62207" y2="82500"/>
                        <a14:foregroundMark x1="62207" y1="82500" x2="70775" y2="63125"/>
                        <a14:foregroundMark x1="70775" y1="63125" x2="76526" y2="66250"/>
                        <a14:foregroundMark x1="76526" y1="66250" x2="78991" y2="72083"/>
                        <a14:foregroundMark x1="89906" y1="72708" x2="88732" y2="59583"/>
                        <a14:foregroundMark x1="88732" y1="59583" x2="91080" y2="48750"/>
                        <a14:foregroundMark x1="91080" y1="48750" x2="98826" y2="37917"/>
                        <a14:foregroundMark x1="98826" y1="37917" x2="89319" y2="71458"/>
                        <a14:foregroundMark x1="52817" y1="51458" x2="61033" y2="15000"/>
                        <a14:foregroundMark x1="61033" y1="15000" x2="64671" y2="25208"/>
                        <a14:foregroundMark x1="64671" y1="25208" x2="63732" y2="36458"/>
                        <a14:foregroundMark x1="63732" y1="36458" x2="52700" y2="47917"/>
                        <a14:foregroundMark x1="52700" y1="47917" x2="51526" y2="48542"/>
                        <a14:foregroundMark x1="56338" y1="24375" x2="46362" y2="27708"/>
                        <a14:foregroundMark x1="46362" y1="27708" x2="41549" y2="36667"/>
                        <a14:foregroundMark x1="41549" y1="36667" x2="40023" y2="47917"/>
                        <a14:foregroundMark x1="40023" y1="47917" x2="40845" y2="60000"/>
                        <a14:foregroundMark x1="40845" y1="60000" x2="44601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07" y="3243800"/>
            <a:ext cx="6649206" cy="37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8749C4-ACF8-4CD4-BE9F-69DA10C4B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b="7558"/>
          <a:stretch/>
        </p:blipFill>
        <p:spPr>
          <a:xfrm rot="1615855">
            <a:off x="837521" y="568763"/>
            <a:ext cx="3165369" cy="32578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8A81F-117C-4690-AC18-7C34F3A4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3034" y="2256238"/>
            <a:ext cx="3235243" cy="3235243"/>
          </a:xfrm>
          <a:prstGeom prst="rect">
            <a:avLst/>
          </a:prstGeom>
        </p:spPr>
      </p:pic>
      <p:pic>
        <p:nvPicPr>
          <p:cNvPr id="13" name="Picture 2" descr="Ant Walk 02 the Ants Stock Footage Video (100% Royalty-free) 6601454 |  Shutterstock">
            <a:extLst>
              <a:ext uri="{FF2B5EF4-FFF2-40B4-BE49-F238E27FC236}">
                <a16:creationId xmlns:a16="http://schemas.microsoft.com/office/drawing/2014/main" id="{2C69BB64-A2E7-4349-9494-5D72A01F6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8750" l="2700" r="98826">
                        <a14:foregroundMark x1="8451" y1="43125" x2="8451" y2="43125"/>
                        <a14:foregroundMark x1="7277" y1="43125" x2="10329" y2="31667"/>
                        <a14:foregroundMark x1="10329" y1="31667" x2="16197" y2="27292"/>
                        <a14:foregroundMark x1="16197" y1="27292" x2="15728" y2="38958"/>
                        <a14:foregroundMark x1="15728" y1="38958" x2="9859" y2="43750"/>
                        <a14:foregroundMark x1="9859" y1="43750" x2="7746" y2="44167"/>
                        <a14:foregroundMark x1="1878" y1="64375" x2="469" y2="52083"/>
                        <a14:foregroundMark x1="469" y1="52083" x2="7746" y2="62083"/>
                        <a14:foregroundMark x1="7746" y1="62083" x2="3286" y2="66875"/>
                        <a14:foregroundMark x1="20775" y1="33750" x2="17136" y2="22708"/>
                        <a14:foregroundMark x1="17136" y1="22708" x2="20188" y2="13125"/>
                        <a14:foregroundMark x1="20188" y1="13125" x2="26291" y2="9167"/>
                        <a14:foregroundMark x1="26291" y1="9167" x2="32394" y2="8958"/>
                        <a14:foregroundMark x1="32394" y1="8958" x2="35211" y2="22917"/>
                        <a14:foregroundMark x1="35211" y1="22917" x2="29225" y2="31458"/>
                        <a14:foregroundMark x1="29225" y1="31458" x2="20657" y2="37917"/>
                        <a14:foregroundMark x1="39789" y1="20625" x2="41197" y2="6250"/>
                        <a14:foregroundMark x1="41197" y1="6250" x2="46244" y2="625"/>
                        <a14:foregroundMark x1="46244" y1="625" x2="52700" y2="4583"/>
                        <a14:foregroundMark x1="52700" y1="4583" x2="57864" y2="17500"/>
                        <a14:foregroundMark x1="57864" y1="17500" x2="58568" y2="28125"/>
                        <a14:foregroundMark x1="58568" y1="28125" x2="54460" y2="52083"/>
                        <a14:foregroundMark x1="54460" y1="52083" x2="56808" y2="83125"/>
                        <a14:foregroundMark x1="56808" y1="83125" x2="62441" y2="90000"/>
                        <a14:foregroundMark x1="62441" y1="90000" x2="71831" y2="81667"/>
                        <a14:foregroundMark x1="71831" y1="81667" x2="88380" y2="53333"/>
                        <a14:foregroundMark x1="45775" y1="46250" x2="33803" y2="63333"/>
                        <a14:foregroundMark x1="33803" y1="63333" x2="33920" y2="76667"/>
                        <a14:foregroundMark x1="33920" y1="76667" x2="36033" y2="86458"/>
                        <a14:foregroundMark x1="36033" y1="86458" x2="41080" y2="97500"/>
                        <a14:foregroundMark x1="41080" y1="97500" x2="52700" y2="92917"/>
                        <a14:foregroundMark x1="52700" y1="92917" x2="53286" y2="49167"/>
                        <a14:foregroundMark x1="53286" y1="49167" x2="45657" y2="46875"/>
                        <a14:foregroundMark x1="53169" y1="5625" x2="65493" y2="38333"/>
                        <a14:foregroundMark x1="65493" y1="38333" x2="65493" y2="38333"/>
                        <a14:foregroundMark x1="57042" y1="6042" x2="64085" y2="6042"/>
                        <a14:foregroundMark x1="64085" y1="6042" x2="65728" y2="20625"/>
                        <a14:foregroundMark x1="65728" y1="20625" x2="56455" y2="22292"/>
                        <a14:foregroundMark x1="56455" y1="22292" x2="49648" y2="10417"/>
                        <a14:foregroundMark x1="49648" y1="10417" x2="58216" y2="625"/>
                        <a14:foregroundMark x1="58216" y1="625" x2="60915" y2="7500"/>
                        <a14:foregroundMark x1="92723" y1="45000" x2="81455" y2="49792"/>
                        <a14:foregroundMark x1="81455" y1="49792" x2="76643" y2="58542"/>
                        <a14:foregroundMark x1="76643" y1="58542" x2="76291" y2="71042"/>
                        <a14:foregroundMark x1="76291" y1="71042" x2="82981" y2="74375"/>
                        <a14:foregroundMark x1="82981" y1="74375" x2="90728" y2="67708"/>
                        <a14:foregroundMark x1="90728" y1="67708" x2="98005" y2="55208"/>
                        <a14:foregroundMark x1="98005" y1="55208" x2="99413" y2="41042"/>
                        <a14:foregroundMark x1="99413" y1="41042" x2="92958" y2="38750"/>
                        <a14:foregroundMark x1="92958" y1="38750" x2="82746" y2="44583"/>
                        <a14:foregroundMark x1="64085" y1="79167" x2="72653" y2="74375"/>
                        <a14:foregroundMark x1="72653" y1="74375" x2="72653" y2="74375"/>
                        <a14:foregroundMark x1="92136" y1="48750" x2="98944" y2="48958"/>
                        <a14:foregroundMark x1="98944" y1="48958" x2="98826" y2="63125"/>
                        <a14:foregroundMark x1="98826" y1="63125" x2="93192" y2="66875"/>
                        <a14:foregroundMark x1="93192" y1="66875" x2="92840" y2="66667"/>
                        <a14:foregroundMark x1="0" y1="55417" x2="587" y2="33542"/>
                        <a14:foregroundMark x1="587" y1="33542" x2="6573" y2="38542"/>
                        <a14:foregroundMark x1="6573" y1="38542" x2="7512" y2="51667"/>
                        <a14:foregroundMark x1="7512" y1="51667" x2="4108" y2="63125"/>
                        <a14:foregroundMark x1="4108" y1="63125" x2="2700" y2="64583"/>
                        <a14:foregroundMark x1="2817" y1="46458" x2="5164" y2="34167"/>
                        <a14:foregroundMark x1="5164" y1="34167" x2="11150" y2="25833"/>
                        <a14:foregroundMark x1="11150" y1="25833" x2="15493" y2="35625"/>
                        <a14:foregroundMark x1="15493" y1="35625" x2="17136" y2="45833"/>
                        <a14:foregroundMark x1="17136" y1="45833" x2="11854" y2="53542"/>
                        <a14:foregroundMark x1="11854" y1="53542" x2="11033" y2="52708"/>
                        <a14:foregroundMark x1="75587" y1="73958" x2="79108" y2="87917"/>
                        <a14:foregroundMark x1="79108" y1="87917" x2="74531" y2="97083"/>
                        <a14:foregroundMark x1="74531" y1="97083" x2="58685" y2="98958"/>
                        <a14:foregroundMark x1="58685" y1="98958" x2="62207" y2="82500"/>
                        <a14:foregroundMark x1="62207" y1="82500" x2="70775" y2="63125"/>
                        <a14:foregroundMark x1="70775" y1="63125" x2="76526" y2="66250"/>
                        <a14:foregroundMark x1="76526" y1="66250" x2="78991" y2="72083"/>
                        <a14:foregroundMark x1="89906" y1="72708" x2="88732" y2="59583"/>
                        <a14:foregroundMark x1="88732" y1="59583" x2="91080" y2="48750"/>
                        <a14:foregroundMark x1="91080" y1="48750" x2="98826" y2="37917"/>
                        <a14:foregroundMark x1="98826" y1="37917" x2="89319" y2="71458"/>
                        <a14:foregroundMark x1="52817" y1="51458" x2="61033" y2="15000"/>
                        <a14:foregroundMark x1="61033" y1="15000" x2="64671" y2="25208"/>
                        <a14:foregroundMark x1="64671" y1="25208" x2="63732" y2="36458"/>
                        <a14:foregroundMark x1="63732" y1="36458" x2="52700" y2="47917"/>
                        <a14:foregroundMark x1="52700" y1="47917" x2="51526" y2="48542"/>
                        <a14:foregroundMark x1="56338" y1="24375" x2="46362" y2="27708"/>
                        <a14:foregroundMark x1="46362" y1="27708" x2="41549" y2="36667"/>
                        <a14:foregroundMark x1="41549" y1="36667" x2="40023" y2="47917"/>
                        <a14:foregroundMark x1="40023" y1="47917" x2="40845" y2="60000"/>
                        <a14:foregroundMark x1="40845" y1="60000" x2="44601" y2="6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59" t="1670"/>
          <a:stretch/>
        </p:blipFill>
        <p:spPr bwMode="auto">
          <a:xfrm>
            <a:off x="432720" y="3174531"/>
            <a:ext cx="4377899" cy="36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618FCF-8787-4EA8-AA04-7FA5483C93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3817" y="2204635"/>
            <a:ext cx="3235243" cy="32352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9551" y="3143391"/>
            <a:ext cx="3144488" cy="3144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91F083-69C4-411F-B9E3-82DC96AA6C0E}"/>
              </a:ext>
            </a:extLst>
          </p:cNvPr>
          <p:cNvSpPr/>
          <p:nvPr/>
        </p:nvSpPr>
        <p:spPr>
          <a:xfrm>
            <a:off x="1457331" y="370619"/>
            <a:ext cx="89800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E76933-3F09-461A-AB20-CA38C769DB8A}"/>
              </a:ext>
            </a:extLst>
          </p:cNvPr>
          <p:cNvSpPr/>
          <p:nvPr/>
        </p:nvSpPr>
        <p:spPr>
          <a:xfrm>
            <a:off x="2705564" y="4052310"/>
            <a:ext cx="89800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99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tx1"/>
              </a:buClr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ko-KR" altLang="en-US" sz="2400" dirty="0">
                <a:solidFill>
                  <a:schemeClr val="tx1"/>
                </a:solidFill>
              </a:rPr>
              <a:t>영상 자료 분석</a:t>
            </a:r>
            <a:r>
              <a:rPr lang="en-US" altLang="ko-KR" sz="2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47998" y="2875039"/>
            <a:ext cx="6096000" cy="982188"/>
          </a:xfrm>
          <a:prstGeom prst="rect">
            <a:avLst/>
          </a:prstGeom>
          <a:solidFill>
            <a:srgbClr val="FFE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tx1"/>
              </a:buClr>
              <a:defRPr/>
            </a:pPr>
            <a:r>
              <a:rPr lang="en-US" altLang="ko-KR" sz="3000" dirty="0">
                <a:solidFill>
                  <a:schemeClr val="tx1"/>
                </a:solidFill>
                <a:latin typeface="맑은 고딕"/>
              </a:rPr>
              <a:t>&lt;</a:t>
            </a:r>
            <a:r>
              <a:rPr lang="ko-KR" altLang="en-US" sz="3000" dirty="0">
                <a:solidFill>
                  <a:schemeClr val="tx1"/>
                </a:solidFill>
                <a:latin typeface="맑은 고딕"/>
              </a:rPr>
              <a:t>추가 실험 </a:t>
            </a:r>
            <a:r>
              <a:rPr lang="en-US" altLang="ko-KR" sz="3000" dirty="0">
                <a:solidFill>
                  <a:schemeClr val="tx1"/>
                </a:solidFill>
                <a:latin typeface="맑은 고딕"/>
              </a:rPr>
              <a:t>2&gt;</a:t>
            </a:r>
          </a:p>
        </p:txBody>
      </p:sp>
    </p:spTree>
    <p:extLst>
      <p:ext uri="{BB962C8B-B14F-4D97-AF65-F5344CB8AC3E}">
        <p14:creationId xmlns:p14="http://schemas.microsoft.com/office/powerpoint/2010/main" val="12328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/>
          <p:cNvSpPr/>
          <p:nvPr/>
        </p:nvSpPr>
        <p:spPr>
          <a:xfrm>
            <a:off x="1630893" y="5895730"/>
            <a:ext cx="2124807" cy="647211"/>
          </a:xfrm>
          <a:prstGeom prst="roundRect">
            <a:avLst>
              <a:gd name="adj" fmla="val 16667"/>
            </a:avLst>
          </a:prstGeom>
          <a:solidFill>
            <a:srgbClr val="ECD17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</a:rPr>
              <a:t>이론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82845" y="1237384"/>
            <a:ext cx="4741475" cy="4383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905" y="1252132"/>
            <a:ext cx="4764786" cy="4383231"/>
          </a:xfrm>
          <a:prstGeom prst="rect">
            <a:avLst/>
          </a:prstGeom>
        </p:spPr>
      </p:pic>
      <p:sp>
        <p:nvSpPr>
          <p:cNvPr id="7" name="같음 기호 6"/>
          <p:cNvSpPr/>
          <p:nvPr/>
        </p:nvSpPr>
        <p:spPr>
          <a:xfrm>
            <a:off x="5374298" y="2598614"/>
            <a:ext cx="1856172" cy="1306634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47576" y="3764462"/>
            <a:ext cx="1709615" cy="1648557"/>
          </a:xfrm>
          <a:prstGeom prst="ellipse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0" b="1" dirty="0">
                <a:solidFill>
                  <a:schemeClr val="dk1"/>
                </a:solidFill>
                <a:latin typeface="맑은 고딕"/>
                <a:ea typeface="맑은 고딕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76AF8-7EA6-41B2-9818-88FBB838DB1D}"/>
              </a:ext>
            </a:extLst>
          </p:cNvPr>
          <p:cNvSpPr/>
          <p:nvPr/>
        </p:nvSpPr>
        <p:spPr>
          <a:xfrm>
            <a:off x="8491180" y="5895731"/>
            <a:ext cx="2124807" cy="647211"/>
          </a:xfrm>
          <a:prstGeom prst="roundRect">
            <a:avLst>
              <a:gd name="adj" fmla="val 16667"/>
            </a:avLst>
          </a:prstGeom>
          <a:solidFill>
            <a:srgbClr val="A6A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</a:rPr>
              <a:t>자연</a:t>
            </a:r>
          </a:p>
        </p:txBody>
      </p:sp>
    </p:spTree>
    <p:extLst>
      <p:ext uri="{BB962C8B-B14F-4D97-AF65-F5344CB8AC3E}">
        <p14:creationId xmlns:p14="http://schemas.microsoft.com/office/powerpoint/2010/main" val="19789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연구 결과</a:t>
            </a:r>
            <a:r>
              <a:rPr lang="en-US" altLang="ko-KR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6DD0D0A-FFF4-49D7-88BC-FC4C4AE4F743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7528" y="3193469"/>
            <a:ext cx="5151614" cy="360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5CC7D-BBFE-4DC3-AF58-332829F0B4BB}"/>
              </a:ext>
            </a:extLst>
          </p:cNvPr>
          <p:cNvSpPr txBox="1"/>
          <p:nvPr/>
        </p:nvSpPr>
        <p:spPr>
          <a:xfrm>
            <a:off x="1392646" y="3648307"/>
            <a:ext cx="3624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탐험확률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21%~40%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B8D2E7-34F0-4BC6-8790-B85C040E2E6E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578352" y="3211223"/>
            <a:ext cx="5273337" cy="359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FD31FD-958D-4A93-9204-27372D020C75}"/>
              </a:ext>
            </a:extLst>
          </p:cNvPr>
          <p:cNvSpPr txBox="1"/>
          <p:nvPr/>
        </p:nvSpPr>
        <p:spPr>
          <a:xfrm>
            <a:off x="7194839" y="3674941"/>
            <a:ext cx="3624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탐험확률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41%~60%</a:t>
            </a:r>
          </a:p>
        </p:txBody>
      </p:sp>
      <p:pic>
        <p:nvPicPr>
          <p:cNvPr id="6" name="그림 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7528" y="0"/>
            <a:ext cx="5151614" cy="338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E003D7-2B02-4D9F-B212-4BD5B8C57DB5}"/>
              </a:ext>
            </a:extLst>
          </p:cNvPr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569560" y="1"/>
            <a:ext cx="5291007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B6B81-D95C-4637-AEBC-E6FE96229B34}"/>
              </a:ext>
            </a:extLst>
          </p:cNvPr>
          <p:cNvSpPr txBox="1"/>
          <p:nvPr/>
        </p:nvSpPr>
        <p:spPr>
          <a:xfrm>
            <a:off x="7230351" y="461800"/>
            <a:ext cx="3500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탐험확률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0%~20%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2779" y="438938"/>
            <a:ext cx="2746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전체 데이터 </a:t>
            </a:r>
            <a:r>
              <a:rPr lang="ko-KR" altLang="en-US" b="1" dirty="0" err="1"/>
              <a:t>산점도</a:t>
            </a: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4AE1A6-A60F-4435-AEA9-A75E07A61C03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4591" y="3506681"/>
            <a:ext cx="5195994" cy="310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A28AA9-484B-4F81-B714-8C166C94B420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487898" y="3392747"/>
            <a:ext cx="5653903" cy="322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DB7F-2A80-4BEC-842F-5D5D3A9331C8}"/>
              </a:ext>
            </a:extLst>
          </p:cNvPr>
          <p:cNvSpPr txBox="1"/>
          <p:nvPr/>
        </p:nvSpPr>
        <p:spPr>
          <a:xfrm>
            <a:off x="7079228" y="3839168"/>
            <a:ext cx="622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추가 실험</a:t>
            </a:r>
            <a:r>
              <a:rPr lang="en-US" altLang="ko-KR" b="1" dirty="0"/>
              <a:t>1</a:t>
            </a:r>
            <a:r>
              <a:rPr lang="ko-KR" altLang="en-US" b="1" dirty="0"/>
              <a:t> 전체 데이터 </a:t>
            </a:r>
            <a:r>
              <a:rPr lang="ko-KR" altLang="en-US" b="1" dirty="0" err="1"/>
              <a:t>산점도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A9512-214F-45AF-B4E2-7760C6ED411A}"/>
              </a:ext>
            </a:extLst>
          </p:cNvPr>
          <p:cNvSpPr txBox="1"/>
          <p:nvPr/>
        </p:nvSpPr>
        <p:spPr>
          <a:xfrm>
            <a:off x="1399402" y="3893970"/>
            <a:ext cx="4373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전체 데이터의 평균 </a:t>
            </a:r>
            <a:r>
              <a:rPr lang="ko-KR" altLang="en-US" b="1" dirty="0" err="1"/>
              <a:t>산점도</a:t>
            </a:r>
            <a:endParaRPr lang="ko-KR" altLang="en-US" b="1" dirty="0"/>
          </a:p>
          <a:p>
            <a:pPr>
              <a:defRPr/>
            </a:pPr>
            <a:endParaRPr lang="ko-KR" altLang="en-US" b="1" dirty="0"/>
          </a:p>
        </p:txBody>
      </p:sp>
      <p:pic>
        <p:nvPicPr>
          <p:cNvPr id="3" name="그림 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0" y="124983"/>
            <a:ext cx="5195994" cy="3381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399402" y="552962"/>
            <a:ext cx="3624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탐험확률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61%~80%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A85F89-E14C-4326-B1F0-6B609FC6C41C}"/>
              </a:ext>
            </a:extLst>
          </p:cNvPr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479021" y="88780"/>
            <a:ext cx="5653903" cy="350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2236B-92B5-4618-8096-EC790A4B4D8E}"/>
              </a:ext>
            </a:extLst>
          </p:cNvPr>
          <p:cNvSpPr txBox="1"/>
          <p:nvPr/>
        </p:nvSpPr>
        <p:spPr>
          <a:xfrm>
            <a:off x="7079228" y="525345"/>
            <a:ext cx="3785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실험</a:t>
            </a:r>
            <a:r>
              <a:rPr lang="en-US" altLang="ko-KR" b="1" dirty="0"/>
              <a:t>1</a:t>
            </a:r>
            <a:r>
              <a:rPr lang="ko-KR" altLang="en-US" b="1" dirty="0"/>
              <a:t> 탐험확률 </a:t>
            </a:r>
            <a:r>
              <a:rPr lang="ko-KR" altLang="en-US" b="1" dirty="0" err="1"/>
              <a:t>산점도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81%~100%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E8E431-3BD6-4ACE-94BE-B8AC540FE0C3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868205" y="3320251"/>
            <a:ext cx="5313431" cy="35643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920"/>
          <a:stretch>
            <a:fillRect/>
          </a:stretch>
        </p:blipFill>
        <p:spPr>
          <a:xfrm>
            <a:off x="0" y="540140"/>
            <a:ext cx="4504681" cy="3099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9391"/>
            <a:ext cx="4718608" cy="366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개미의 이동 경로로 구분한 탐험과 활용 비율</a:t>
            </a:r>
          </a:p>
        </p:txBody>
      </p:sp>
      <p:sp>
        <p:nvSpPr>
          <p:cNvPr id="9" name="사각형: 모서리가 접힌 도형 8"/>
          <p:cNvSpPr/>
          <p:nvPr/>
        </p:nvSpPr>
        <p:spPr>
          <a:xfrm>
            <a:off x="4580798" y="122430"/>
            <a:ext cx="3941765" cy="3306570"/>
          </a:xfrm>
          <a:prstGeom prst="foldedCorner">
            <a:avLst>
              <a:gd name="adj" fmla="val 9657"/>
            </a:avLst>
          </a:prstGeom>
          <a:solidFill>
            <a:schemeClr val="lt1"/>
          </a:solidFill>
          <a:ln w="31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긴 경로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탐험</a:t>
            </a: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짧은 경로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활용</a:t>
            </a:r>
          </a:p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탐험 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r>
              <a:rPr lang="ko-KR" altLang="en-US" b="1" dirty="0">
                <a:solidFill>
                  <a:schemeClr val="tx1"/>
                </a:solidFill>
              </a:rPr>
              <a:t> 활용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22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61</a:t>
            </a:r>
          </a:p>
          <a:p>
            <a:pPr algn="ctr">
              <a:defRPr/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개미는 굶주린 상태에서 </a:t>
            </a: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대부분 짧은 길 선택</a:t>
            </a:r>
          </a:p>
          <a:p>
            <a:pPr algn="ctr">
              <a:defRPr/>
            </a:pPr>
            <a:endParaRPr lang="ko-KR" altLang="en-US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배를 채운 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긴 길로 이동하는 빈도 증가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1C50D-49D5-4E78-8C08-9A5FFA1A7477}"/>
              </a:ext>
            </a:extLst>
          </p:cNvPr>
          <p:cNvSpPr txBox="1"/>
          <p:nvPr/>
        </p:nvSpPr>
        <p:spPr>
          <a:xfrm>
            <a:off x="7502963" y="3788173"/>
            <a:ext cx="404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맑은 고딕"/>
              </a:rPr>
              <a:t>추가 실험</a:t>
            </a:r>
            <a:r>
              <a:rPr lang="en-US" altLang="ko-KR" b="1" dirty="0">
                <a:latin typeface="맑은 고딕"/>
              </a:rPr>
              <a:t>2</a:t>
            </a:r>
            <a:r>
              <a:rPr lang="ko-KR" altLang="en-US" b="1" dirty="0">
                <a:latin typeface="맑은 고딕"/>
              </a:rPr>
              <a:t> 최적의 탐험 확률 </a:t>
            </a:r>
            <a:r>
              <a:rPr lang="ko-KR" altLang="en-US" b="1" dirty="0" err="1">
                <a:latin typeface="맑은 고딕"/>
              </a:rPr>
              <a:t>산점도</a:t>
            </a:r>
            <a:endParaRPr lang="en-US" altLang="ko-KR" b="1" dirty="0">
              <a:latin typeface="맑은 고딕"/>
            </a:endParaRPr>
          </a:p>
          <a:p>
            <a:pPr>
              <a:defRPr/>
            </a:pPr>
            <a:r>
              <a:rPr lang="en-US" altLang="ko-KR" b="1" dirty="0">
                <a:latin typeface="맑은 고딕"/>
              </a:rPr>
              <a:t>-&gt; 91%</a:t>
            </a:r>
            <a:r>
              <a:rPr lang="ko-KR" altLang="en-US" b="1" dirty="0">
                <a:latin typeface="맑은 고딕"/>
              </a:rPr>
              <a:t>의 유의성이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결론</a:t>
            </a:r>
            <a:r>
              <a:rPr lang="en-US" altLang="ko-KR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latin typeface="+mj-ea"/>
              </a:rPr>
              <a:t>1.</a:t>
            </a:r>
            <a:r>
              <a:rPr lang="ko-KR" altLang="en-US" b="1" dirty="0">
                <a:latin typeface="+mj-ea"/>
              </a:rPr>
              <a:t> 논의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299258"/>
            <a:ext cx="10972798" cy="4525963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23%</a:t>
            </a:r>
            <a:r>
              <a:rPr lang="ko-KR" altLang="en-US" dirty="0"/>
              <a:t> </a:t>
            </a:r>
            <a:r>
              <a:rPr lang="en-US" altLang="ko-KR" dirty="0"/>
              <a:t>vs 26.5%?</a:t>
            </a:r>
          </a:p>
          <a:p>
            <a:pPr lvl="1">
              <a:defRPr/>
            </a:pPr>
            <a:r>
              <a:rPr lang="ko-KR" altLang="en-US" dirty="0"/>
              <a:t>교차 확인을 통한 검증</a:t>
            </a:r>
          </a:p>
          <a:p>
            <a:pPr lvl="1">
              <a:defRPr/>
            </a:pPr>
            <a:r>
              <a:rPr lang="ko-KR" altLang="en-US" dirty="0"/>
              <a:t>이론과 자연 속 최적의 황금 비율 </a:t>
            </a:r>
            <a:r>
              <a:rPr lang="en-US" altLang="ko-KR" dirty="0"/>
              <a:t>23%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1772" y="768184"/>
            <a:ext cx="3144488" cy="314448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>
            <a:cxnSpLocks/>
          </p:cNvCxnSpPr>
          <p:nvPr/>
        </p:nvCxnSpPr>
        <p:spPr>
          <a:xfrm>
            <a:off x="3377415" y="3038104"/>
            <a:ext cx="5255824" cy="194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2132B8-2721-4AB9-AE90-DC18EE78D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5811" y="263169"/>
            <a:ext cx="2160696" cy="62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연구 성과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2000" indent="-592000">
              <a:buClr>
                <a:schemeClr val="tx1"/>
              </a:buClr>
              <a:buAutoNum type="arabicParenR"/>
              <a:defRPr/>
            </a:pPr>
            <a:r>
              <a:rPr lang="ko-KR" altLang="en-US"/>
              <a:t>탐험비율의 보편적 적용 가능성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환경의 복잡성으로 인한 일반화의 필요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결과의 보편적인 활용이 가능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endParaRPr lang="ko-KR" altLang="en-US"/>
          </a:p>
          <a:p>
            <a:pPr marL="592000" lvl="0" indent="-592000">
              <a:buClr>
                <a:schemeClr val="tx1"/>
              </a:buClr>
              <a:buAutoNum type="arabicParenR"/>
              <a:defRPr/>
            </a:pPr>
            <a:r>
              <a:rPr lang="ko-KR" altLang="en-US"/>
              <a:t>탐험과 활용의 명료한 정의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두 가지의 선택권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무한에 가까운 경우의 수에 비해 명료하게 탐험과 활용을 명령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/>
              <a:t>3.</a:t>
            </a:r>
            <a:r>
              <a:rPr lang="ko-KR" altLang="en-US" b="1"/>
              <a:t> 한계점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5132100"/>
          </a:xfrm>
        </p:spPr>
        <p:txBody>
          <a:bodyPr/>
          <a:lstStyle/>
          <a:p>
            <a:pPr marL="592000" indent="-592000">
              <a:buClr>
                <a:schemeClr val="tx1"/>
              </a:buClr>
              <a:buAutoNum type="arabicParenR"/>
              <a:defRPr/>
            </a:pPr>
            <a:r>
              <a:rPr lang="ko-KR" altLang="en-US"/>
              <a:t>추가실험</a:t>
            </a:r>
            <a:r>
              <a:rPr lang="en-US" altLang="ko-KR"/>
              <a:t>1</a:t>
            </a:r>
            <a:r>
              <a:rPr lang="ko-KR" altLang="en-US"/>
              <a:t>에서의 환경의 종류 부족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en-US" altLang="ko-KR"/>
              <a:t>6</a:t>
            </a:r>
            <a:r>
              <a:rPr lang="ko-KR" altLang="en-US"/>
              <a:t>가지의 환경 종류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종류 수가 더 많다면 정확히 몇 회의 탐험과 활용이 이루어져야 효율적인지 판단 가능</a:t>
            </a:r>
          </a:p>
          <a:p>
            <a:pPr marL="592000" indent="-592000">
              <a:buClr>
                <a:schemeClr val="tx1"/>
              </a:buClr>
              <a:buAutoNum type="arabicParenR"/>
              <a:defRPr/>
            </a:pPr>
            <a:endParaRPr lang="ko-KR" altLang="en-US"/>
          </a:p>
          <a:p>
            <a:pPr marL="592000" indent="-592000">
              <a:buClr>
                <a:schemeClr val="tx1"/>
              </a:buClr>
              <a:buAutoNum type="arabicParenR"/>
              <a:defRPr/>
            </a:pPr>
            <a:r>
              <a:rPr lang="ko-KR" altLang="en-US"/>
              <a:t>영상 자료 분석에서의 오차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분석한 개미는 </a:t>
            </a:r>
            <a:r>
              <a:rPr lang="en-US" altLang="ko-KR"/>
              <a:t>83</a:t>
            </a:r>
            <a:r>
              <a:rPr lang="ko-KR" altLang="en-US"/>
              <a:t>마리</a:t>
            </a:r>
          </a:p>
          <a:p>
            <a:pPr marL="799890" lvl="1" indent="-399840">
              <a:buClr>
                <a:schemeClr val="tx1"/>
              </a:buClr>
              <a:buChar char="•"/>
              <a:defRPr/>
            </a:pPr>
            <a:r>
              <a:rPr lang="ko-KR" altLang="en-US"/>
              <a:t>프로그래밍에서는 </a:t>
            </a:r>
            <a:r>
              <a:rPr lang="en-US" altLang="ko-KR"/>
              <a:t>100</a:t>
            </a:r>
            <a:r>
              <a:rPr lang="ko-KR" altLang="en-US"/>
              <a:t>회의 개체 활동 및 </a:t>
            </a:r>
            <a:r>
              <a:rPr lang="en-US" altLang="ko-KR"/>
              <a:t>10000</a:t>
            </a:r>
            <a:r>
              <a:rPr lang="ko-KR" altLang="en-US"/>
              <a:t>회의 반복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/>
              <a:t>4.</a:t>
            </a:r>
            <a:r>
              <a:rPr lang="ko-KR" altLang="en-US" b="1" dirty="0"/>
              <a:t> 시사점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강화학습의 경우</a:t>
            </a:r>
            <a:r>
              <a:rPr lang="en-US" altLang="ko-KR" dirty="0"/>
              <a:t>, </a:t>
            </a:r>
            <a:r>
              <a:rPr lang="ko-KR" altLang="en-US" dirty="0"/>
              <a:t>효율적 계산으로 최적의 알고리즘 구축하는 시간 단축</a:t>
            </a:r>
          </a:p>
          <a:p>
            <a:pPr>
              <a:defRPr/>
            </a:pPr>
            <a:r>
              <a:rPr lang="ko-KR" altLang="en-US" dirty="0"/>
              <a:t>계산 시간의 감소로 다양한 발전이 기대됨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 </a:t>
            </a:r>
            <a:r>
              <a:rPr lang="en-US" altLang="ko-KR"/>
              <a:t>^^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97" y="768184"/>
            <a:ext cx="3144488" cy="314448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/>
          <p:nvPr/>
        </p:nvCxnSpPr>
        <p:spPr>
          <a:xfrm>
            <a:off x="3377415" y="3038104"/>
            <a:ext cx="5255824" cy="194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934AE-BA99-4B3D-BD93-0BEA0233D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688" y1="49639" x2="49688" y2="49639"/>
                        <a14:foregroundMark x1="48750" y1="54332" x2="50938" y2="36462"/>
                        <a14:foregroundMark x1="46719" y1="35018" x2="49375" y2="24729"/>
                        <a14:foregroundMark x1="49375" y1="24729" x2="60156" y2="40614"/>
                        <a14:foregroundMark x1="60156" y1="40614" x2="60156" y2="41155"/>
                        <a14:foregroundMark x1="50000" y1="36462" x2="41563" y2="42599"/>
                        <a14:foregroundMark x1="41563" y1="42599" x2="38281" y2="46751"/>
                        <a14:foregroundMark x1="48750" y1="21480" x2="48750" y2="21480"/>
                        <a14:foregroundMark x1="49063" y1="26715" x2="47031" y2="20758"/>
                        <a14:foregroundMark x1="49688" y1="51986" x2="34063" y2="79783"/>
                        <a14:foregroundMark x1="52656" y1="55054" x2="62500" y2="76534"/>
                        <a14:foregroundMark x1="62500" y1="76534" x2="67969" y2="84296"/>
                        <a14:foregroundMark x1="67969" y1="84296" x2="68281" y2="84296"/>
                        <a14:foregroundMark x1="60156" y1="41516" x2="60469" y2="49278"/>
                        <a14:foregroundMark x1="39219" y1="48556" x2="35938" y2="49278"/>
                        <a14:foregroundMark x1="33125" y1="80325" x2="31094" y2="84838"/>
                        <a14:backgroundMark x1="37344" y1="54693" x2="37344" y2="54693"/>
                        <a14:backgroundMark x1="25000" y1="62455" x2="25000" y2="62455"/>
                        <a14:backgroundMark x1="33125" y1="55415" x2="33125" y2="55415"/>
                        <a14:backgroundMark x1="33125" y1="55415" x2="33125" y2="55415"/>
                        <a14:backgroundMark x1="35561" y1="46530" x2="38281" y2="37365"/>
                        <a14:backgroundMark x1="28906" y1="68953" x2="35129" y2="47986"/>
                        <a14:backgroundMark x1="74531" y1="78700" x2="62813" y2="5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2731590" y="107600"/>
            <a:ext cx="2908586" cy="23871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2132B8-2721-4AB9-AE90-DC18EE78D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5811" y="263169"/>
            <a:ext cx="2160696" cy="62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4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1 0.02385 L -0.01641 0.02385 L 0.04349 0.02639 C 0.04648 0.02662 0.05963 0.03079 0.06302 0.03172 C 0.06654 0.03264 0.07005 0.03311 0.07357 0.03426 C 0.07812 0.03588 0.08255 0.0382 0.08711 0.03959 C 0.09154 0.04098 0.09609 0.04144 0.10052 0.04236 C 0.10898 0.04723 0.10352 0.04422 0.11706 0.05023 C 0.11901 0.05116 0.12109 0.05186 0.12305 0.05301 C 0.12461 0.05371 0.12604 0.05533 0.1276 0.05556 C 0.13698 0.05718 0.14661 0.05741 0.15612 0.05834 C 0.28008 0.0544 0.2151 0.05556 0.35117 0.05556 L 0.35117 0.05556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/>
          <p:nvPr/>
        </p:nvCxnSpPr>
        <p:spPr>
          <a:xfrm>
            <a:off x="3377415" y="3038104"/>
            <a:ext cx="5255824" cy="194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2132B8-2721-4AB9-AE90-DC18EE78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5811" y="263169"/>
            <a:ext cx="2160696" cy="62228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70F6C6-A383-42FA-A33D-21550DE57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688" y1="49639" x2="49688" y2="49639"/>
                        <a14:foregroundMark x1="48750" y1="54332" x2="50938" y2="36462"/>
                        <a14:foregroundMark x1="46719" y1="35018" x2="49375" y2="24729"/>
                        <a14:foregroundMark x1="49375" y1="24729" x2="60156" y2="40614"/>
                        <a14:foregroundMark x1="60156" y1="40614" x2="60156" y2="41155"/>
                        <a14:foregroundMark x1="50000" y1="36462" x2="41563" y2="42599"/>
                        <a14:foregroundMark x1="41563" y1="42599" x2="38281" y2="46751"/>
                        <a14:foregroundMark x1="48750" y1="21480" x2="48750" y2="21480"/>
                        <a14:foregroundMark x1="49063" y1="26715" x2="47031" y2="20758"/>
                        <a14:foregroundMark x1="49688" y1="51986" x2="34063" y2="79783"/>
                        <a14:foregroundMark x1="52656" y1="55054" x2="62500" y2="76534"/>
                        <a14:foregroundMark x1="62500" y1="76534" x2="67969" y2="84296"/>
                        <a14:foregroundMark x1="67969" y1="84296" x2="68281" y2="84296"/>
                        <a14:foregroundMark x1="60156" y1="41516" x2="60469" y2="49278"/>
                        <a14:foregroundMark x1="39219" y1="48556" x2="35938" y2="49278"/>
                        <a14:foregroundMark x1="33125" y1="80325" x2="31094" y2="84838"/>
                        <a14:backgroundMark x1="37344" y1="54693" x2="37344" y2="54693"/>
                        <a14:backgroundMark x1="25000" y1="62455" x2="25000" y2="62455"/>
                        <a14:backgroundMark x1="33125" y1="55415" x2="33125" y2="55415"/>
                        <a14:backgroundMark x1="33125" y1="55415" x2="33125" y2="55415"/>
                        <a14:backgroundMark x1="35561" y1="46530" x2="38281" y2="37365"/>
                        <a14:backgroundMark x1="28906" y1="68953" x2="35129" y2="47986"/>
                        <a14:backgroundMark x1="74531" y1="78700" x2="62813" y2="5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2485765" y="2819304"/>
            <a:ext cx="2908586" cy="2387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50B4CC-A6A7-4D98-9DE1-BED75241BD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97" y="768184"/>
            <a:ext cx="3144488" cy="31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1759 L 0.14778 0.06805 L 0.26328 0.20115 L 0.38333 0.20671 " pathEditMode="relative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97" y="768184"/>
            <a:ext cx="3144488" cy="314448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425040" y="2340428"/>
            <a:ext cx="534191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구부러짐 4"/>
          <p:cNvCxnSpPr/>
          <p:nvPr/>
        </p:nvCxnSpPr>
        <p:spPr>
          <a:xfrm>
            <a:off x="3377415" y="3038104"/>
            <a:ext cx="5255824" cy="19495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9E2F6D-31E9-4388-B7DC-21BC8D247C73}"/>
              </a:ext>
            </a:extLst>
          </p:cNvPr>
          <p:cNvSpPr/>
          <p:nvPr/>
        </p:nvSpPr>
        <p:spPr>
          <a:xfrm>
            <a:off x="9158011" y="3905861"/>
            <a:ext cx="134893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2132B8-2721-4AB9-AE90-DC18EE78D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5811" y="263169"/>
            <a:ext cx="2160696" cy="6222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CEC580-F619-4B5A-8A56-CFFACFCB1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04926" y="3484022"/>
            <a:ext cx="4387074" cy="30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ire flame png - Free PNG Images | TOPpng">
            <a:extLst>
              <a:ext uri="{FF2B5EF4-FFF2-40B4-BE49-F238E27FC236}">
                <a16:creationId xmlns:a16="http://schemas.microsoft.com/office/drawing/2014/main" id="{738059A0-6B47-4A65-9926-569B20B4C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3214" r="90000">
                        <a14:foregroundMark x1="8333" y1="54598" x2="8333" y2="54598"/>
                        <a14:foregroundMark x1="3214" y1="67753" x2="3214" y2="67753"/>
                        <a14:foregroundMark x1="80357" y1="66822" x2="80357" y2="66822"/>
                        <a14:foregroundMark x1="80238" y1="61234" x2="80238" y2="61234"/>
                        <a14:foregroundMark x1="51071" y1="32712" x2="51071" y2="32712"/>
                        <a14:foregroundMark x1="50595" y1="35041" x2="50952" y2="36205"/>
                        <a14:backgroundMark x1="21071" y1="77765" x2="21071" y2="77765"/>
                        <a14:backgroundMark x1="10714" y1="79511" x2="10714" y2="79511"/>
                        <a14:backgroundMark x1="5119" y1="79511" x2="13452" y2="79511"/>
                        <a14:backgroundMark x1="13452" y1="79511" x2="36429" y2="76601"/>
                        <a14:backgroundMark x1="11429" y1="79278" x2="10833" y2="79045"/>
                        <a14:backgroundMark x1="1310" y1="76019" x2="9167" y2="79744"/>
                        <a14:backgroundMark x1="9167" y1="79744" x2="10119" y2="79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30" y="2000284"/>
            <a:ext cx="670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Any Questions Png - Question Mark Box Png, Transparent Png - vhv">
            <a:extLst>
              <a:ext uri="{FF2B5EF4-FFF2-40B4-BE49-F238E27FC236}">
                <a16:creationId xmlns:a16="http://schemas.microsoft.com/office/drawing/2014/main" id="{427F3C97-7B05-4621-A9C9-F37BED8D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1" b="91953" l="5000" r="90000">
                        <a14:foregroundMark x1="9070" y1="32781" x2="9070" y2="32781"/>
                        <a14:foregroundMark x1="8140" y1="58935" x2="8140" y2="58935"/>
                        <a14:foregroundMark x1="7674" y1="31361" x2="7674" y2="31361"/>
                        <a14:foregroundMark x1="5116" y1="57515" x2="5116" y2="57515"/>
                        <a14:foregroundMark x1="47791" y1="91953" x2="47791" y2="91953"/>
                        <a14:foregroundMark x1="40349" y1="13491" x2="40349" y2="13491"/>
                        <a14:foregroundMark x1="49767" y1="11124" x2="49767" y2="11124"/>
                        <a14:foregroundMark x1="41279" y1="16331" x2="41628" y2="16213"/>
                        <a14:foregroundMark x1="50814" y1="25207" x2="50814" y2="25207"/>
                        <a14:foregroundMark x1="54884" y1="28521" x2="54651" y2="31479"/>
                        <a14:backgroundMark x1="70116" y1="22249" x2="70116" y2="22249"/>
                        <a14:backgroundMark x1="84186" y1="39527" x2="84186" y2="39527"/>
                        <a14:backgroundMark x1="79302" y1="41893" x2="79302" y2="41893"/>
                        <a14:backgroundMark x1="72791" y1="69822" x2="72791" y2="69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56" y="0"/>
            <a:ext cx="7266088" cy="71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 Man With Gift Box In Hands Stock Illustration - Illustration of  surprise, ribbon: 123189823">
            <a:extLst>
              <a:ext uri="{FF2B5EF4-FFF2-40B4-BE49-F238E27FC236}">
                <a16:creationId xmlns:a16="http://schemas.microsoft.com/office/drawing/2014/main" id="{D397112F-A221-429B-9122-87199F97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56" b="90000" l="9926" r="89926">
                        <a14:foregroundMark x1="28444" y1="36333" x2="30519" y2="50778"/>
                        <a14:foregroundMark x1="30519" y1="50778" x2="30667" y2="51000"/>
                        <a14:foregroundMark x1="31704" y1="51778" x2="31704" y2="51778"/>
                        <a14:foregroundMark x1="52444" y1="8556" x2="52444" y2="8556"/>
                        <a14:backgroundMark x1="56148" y1="85000" x2="56148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8873" y="512343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ll And Chain Represents Held Back And Bound 3d Rendering Stock  Illustration - Illustration of restraint, crime: 77644180">
            <a:extLst>
              <a:ext uri="{FF2B5EF4-FFF2-40B4-BE49-F238E27FC236}">
                <a16:creationId xmlns:a16="http://schemas.microsoft.com/office/drawing/2014/main" id="{654B5EC3-010A-493B-A871-1BBE639B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0375" y1="11067" x2="70375" y2="11067"/>
                        <a14:foregroundMark x1="67125" y1="15333" x2="67125" y2="1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71" y="706617"/>
            <a:ext cx="731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rawing Herbaceous plant, spring grass, herbaceous Plant, plant Stem, grass  png | Klipartz">
            <a:extLst>
              <a:ext uri="{FF2B5EF4-FFF2-40B4-BE49-F238E27FC236}">
                <a16:creationId xmlns:a16="http://schemas.microsoft.com/office/drawing/2014/main" id="{425589A4-1DE3-4284-8EA5-C323642D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0337" y1="55539" x2="86742" y2="39222"/>
                        <a14:foregroundMark x1="49326" y1="38922" x2="45506" y2="30240"/>
                        <a14:foregroundMark x1="45506" y1="30240" x2="45506" y2="30240"/>
                        <a14:backgroundMark x1="84923" y1="44692" x2="87191" y2="39521"/>
                        <a14:backgroundMark x1="87191" y1="39521" x2="87191" y2="39371"/>
                        <a14:backgroundMark x1="48090" y1="43563" x2="48090" y2="43563"/>
                        <a14:backgroundMark x1="48539" y1="40569" x2="49101" y2="45808"/>
                        <a14:backgroundMark x1="47865" y1="38323" x2="45506" y2="33832"/>
                        <a14:backgroundMark x1="46854" y1="36677" x2="45843" y2="34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3100" y="2247934"/>
            <a:ext cx="847725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/>
          <p:cNvSpPr/>
          <p:nvPr/>
        </p:nvSpPr>
        <p:spPr>
          <a:xfrm>
            <a:off x="1630893" y="5895730"/>
            <a:ext cx="2124807" cy="647211"/>
          </a:xfrm>
          <a:prstGeom prst="roundRect">
            <a:avLst>
              <a:gd name="adj" fmla="val 16667"/>
            </a:avLst>
          </a:prstGeom>
          <a:solidFill>
            <a:srgbClr val="ECD17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</a:rPr>
              <a:t>이론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82845" y="1237384"/>
            <a:ext cx="4741475" cy="4383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905" y="1252132"/>
            <a:ext cx="4764786" cy="4383231"/>
          </a:xfrm>
          <a:prstGeom prst="rect">
            <a:avLst/>
          </a:prstGeom>
        </p:spPr>
      </p:pic>
      <p:sp>
        <p:nvSpPr>
          <p:cNvPr id="7" name="같음 기호 6"/>
          <p:cNvSpPr/>
          <p:nvPr/>
        </p:nvSpPr>
        <p:spPr>
          <a:xfrm>
            <a:off x="5374298" y="2598614"/>
            <a:ext cx="1856172" cy="1306634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47576" y="3764462"/>
            <a:ext cx="1709615" cy="1648557"/>
          </a:xfrm>
          <a:prstGeom prst="ellipse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0" b="1">
                <a:solidFill>
                  <a:schemeClr val="dk1"/>
                </a:solidFill>
                <a:latin typeface="맑은 고딕"/>
                <a:ea typeface="맑은 고딕"/>
              </a:rPr>
              <a:t>?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776AF8-7EA6-41B2-9818-88FBB838DB1D}"/>
              </a:ext>
            </a:extLst>
          </p:cNvPr>
          <p:cNvSpPr/>
          <p:nvPr/>
        </p:nvSpPr>
        <p:spPr>
          <a:xfrm>
            <a:off x="8491180" y="5895731"/>
            <a:ext cx="2124807" cy="647211"/>
          </a:xfrm>
          <a:prstGeom prst="roundRect">
            <a:avLst>
              <a:gd name="adj" fmla="val 16667"/>
            </a:avLst>
          </a:prstGeom>
          <a:solidFill>
            <a:srgbClr val="A6A7D8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dk1"/>
                </a:solidFill>
              </a:rPr>
              <a:t>자연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이론적 배경</a:t>
            </a:r>
            <a:r>
              <a:rPr lang="en-US" altLang="ko-KR"/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468</Words>
  <Application>Microsoft Office PowerPoint</Application>
  <PresentationFormat>와이드스크린</PresentationFormat>
  <Paragraphs>114</Paragraphs>
  <Slides>33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Calibri</vt:lpstr>
      <vt:lpstr>한컴오피스</vt:lpstr>
      <vt:lpstr>강화학습에서  최적의 탐험과 활용 비율</vt:lpstr>
      <vt:lpstr>-서론-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-이론적 배경-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-연구 방법-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-연구 결과-</vt:lpstr>
      <vt:lpstr>PowerPoint 프레젠테이션</vt:lpstr>
      <vt:lpstr>PowerPoint 프레젠테이션</vt:lpstr>
      <vt:lpstr>PowerPoint 프레젠테이션</vt:lpstr>
      <vt:lpstr>-결론-</vt:lpstr>
      <vt:lpstr>1. 논의</vt:lpstr>
      <vt:lpstr>2. 연구 성과</vt:lpstr>
      <vt:lpstr>3. 한계점</vt:lpstr>
      <vt:lpstr>4. 시사점</vt:lpstr>
      <vt:lpstr>감사합니다 ^^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강화학습에서 최적의 탐험과 활용 비율</dc:title>
  <dc:creator>82102</dc:creator>
  <cp:lastModifiedBy>PC</cp:lastModifiedBy>
  <cp:revision>65</cp:revision>
  <dcterms:created xsi:type="dcterms:W3CDTF">2021-06-16T11:25:06Z</dcterms:created>
  <dcterms:modified xsi:type="dcterms:W3CDTF">2021-06-18T07:00:35Z</dcterms:modified>
  <cp:version>1100.0100.01</cp:version>
</cp:coreProperties>
</file>